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Lst>
  <p:notesMasterIdLst>
    <p:notesMasterId r:id="rId29"/>
  </p:notesMasterIdLst>
  <p:handoutMasterIdLst>
    <p:handoutMasterId r:id="rId30"/>
  </p:handoutMasterIdLst>
  <p:sldIdLst>
    <p:sldId id="406" r:id="rId5"/>
    <p:sldId id="409" r:id="rId6"/>
    <p:sldId id="417" r:id="rId7"/>
    <p:sldId id="410" r:id="rId8"/>
    <p:sldId id="411" r:id="rId9"/>
    <p:sldId id="438" r:id="rId10"/>
    <p:sldId id="413" r:id="rId11"/>
    <p:sldId id="414" r:id="rId12"/>
    <p:sldId id="419" r:id="rId13"/>
    <p:sldId id="416" r:id="rId14"/>
    <p:sldId id="436" r:id="rId15"/>
    <p:sldId id="437" r:id="rId16"/>
    <p:sldId id="440" r:id="rId17"/>
    <p:sldId id="422" r:id="rId18"/>
    <p:sldId id="423" r:id="rId19"/>
    <p:sldId id="424" r:id="rId20"/>
    <p:sldId id="425" r:id="rId21"/>
    <p:sldId id="426" r:id="rId22"/>
    <p:sldId id="441" r:id="rId23"/>
    <p:sldId id="434" r:id="rId24"/>
    <p:sldId id="430" r:id="rId25"/>
    <p:sldId id="429" r:id="rId26"/>
    <p:sldId id="432" r:id="rId27"/>
    <p:sldId id="435" r:id="rId28"/>
  </p:sldIdLst>
  <p:sldSz cx="9144000" cy="6858000" type="screen4x3"/>
  <p:notesSz cx="9296400" cy="6858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Arial" charset="0"/>
      </a:defRPr>
    </a:lvl1pPr>
    <a:lvl2pPr marL="457200" algn="l" rtl="0" fontAlgn="base">
      <a:spcBef>
        <a:spcPct val="0"/>
      </a:spcBef>
      <a:spcAft>
        <a:spcPct val="0"/>
      </a:spcAft>
      <a:defRPr sz="2400" kern="1200">
        <a:solidFill>
          <a:schemeClr val="tx1"/>
        </a:solidFill>
        <a:latin typeface="Arial" charset="0"/>
        <a:ea typeface="ＭＳ Ｐゴシック" charset="-128"/>
        <a:cs typeface="Arial" charset="0"/>
      </a:defRPr>
    </a:lvl2pPr>
    <a:lvl3pPr marL="914400" algn="l" rtl="0" fontAlgn="base">
      <a:spcBef>
        <a:spcPct val="0"/>
      </a:spcBef>
      <a:spcAft>
        <a:spcPct val="0"/>
      </a:spcAft>
      <a:defRPr sz="2400" kern="1200">
        <a:solidFill>
          <a:schemeClr val="tx1"/>
        </a:solidFill>
        <a:latin typeface="Arial" charset="0"/>
        <a:ea typeface="ＭＳ Ｐゴシック" charset="-128"/>
        <a:cs typeface="Arial" charset="0"/>
      </a:defRPr>
    </a:lvl3pPr>
    <a:lvl4pPr marL="1371600" algn="l" rtl="0" fontAlgn="base">
      <a:spcBef>
        <a:spcPct val="0"/>
      </a:spcBef>
      <a:spcAft>
        <a:spcPct val="0"/>
      </a:spcAft>
      <a:defRPr sz="2400" kern="1200">
        <a:solidFill>
          <a:schemeClr val="tx1"/>
        </a:solidFill>
        <a:latin typeface="Arial" charset="0"/>
        <a:ea typeface="ＭＳ Ｐゴシック" charset="-128"/>
        <a:cs typeface="Arial" charset="0"/>
      </a:defRPr>
    </a:lvl4pPr>
    <a:lvl5pPr marL="1828800" algn="l" rtl="0" fontAlgn="base">
      <a:spcBef>
        <a:spcPct val="0"/>
      </a:spcBef>
      <a:spcAft>
        <a:spcPct val="0"/>
      </a:spcAft>
      <a:defRPr sz="2400" kern="1200">
        <a:solidFill>
          <a:schemeClr val="tx1"/>
        </a:solidFill>
        <a:latin typeface="Arial" charset="0"/>
        <a:ea typeface="ＭＳ Ｐゴシック" charset="-128"/>
        <a:cs typeface="Arial" charset="0"/>
      </a:defRPr>
    </a:lvl5pPr>
    <a:lvl6pPr marL="2286000" algn="l" defTabSz="914400" rtl="0" eaLnBrk="1" latinLnBrk="0" hangingPunct="1">
      <a:defRPr sz="2400" kern="1200">
        <a:solidFill>
          <a:schemeClr val="tx1"/>
        </a:solidFill>
        <a:latin typeface="Arial" charset="0"/>
        <a:ea typeface="ＭＳ Ｐゴシック" charset="-128"/>
        <a:cs typeface="Arial" charset="0"/>
      </a:defRPr>
    </a:lvl6pPr>
    <a:lvl7pPr marL="2743200" algn="l" defTabSz="914400" rtl="0" eaLnBrk="1" latinLnBrk="0" hangingPunct="1">
      <a:defRPr sz="2400" kern="1200">
        <a:solidFill>
          <a:schemeClr val="tx1"/>
        </a:solidFill>
        <a:latin typeface="Arial" charset="0"/>
        <a:ea typeface="ＭＳ Ｐゴシック" charset="-128"/>
        <a:cs typeface="Arial" charset="0"/>
      </a:defRPr>
    </a:lvl7pPr>
    <a:lvl8pPr marL="3200400" algn="l" defTabSz="914400" rtl="0" eaLnBrk="1" latinLnBrk="0" hangingPunct="1">
      <a:defRPr sz="2400" kern="1200">
        <a:solidFill>
          <a:schemeClr val="tx1"/>
        </a:solidFill>
        <a:latin typeface="Arial" charset="0"/>
        <a:ea typeface="ＭＳ Ｐゴシック" charset="-128"/>
        <a:cs typeface="Arial" charset="0"/>
      </a:defRPr>
    </a:lvl8pPr>
    <a:lvl9pPr marL="3657600" algn="l" defTabSz="914400" rtl="0" eaLnBrk="1" latinLnBrk="0" hangingPunct="1">
      <a:defRPr sz="2400" kern="1200">
        <a:solidFill>
          <a:schemeClr val="tx1"/>
        </a:solidFill>
        <a:latin typeface="Arial" charset="0"/>
        <a:ea typeface="ＭＳ Ｐゴシック"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D9FA"/>
    <a:srgbClr val="0B3A7F"/>
    <a:srgbClr val="E98B01"/>
    <a:srgbClr val="FF0000"/>
    <a:srgbClr val="1380DC"/>
    <a:srgbClr val="4F4F4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916" autoAdjust="0"/>
    <p:restoredTop sz="84946" autoAdjust="0"/>
  </p:normalViewPr>
  <p:slideViewPr>
    <p:cSldViewPr>
      <p:cViewPr>
        <p:scale>
          <a:sx n="60" d="100"/>
          <a:sy n="60" d="100"/>
        </p:scale>
        <p:origin x="-1422" y="-120"/>
      </p:cViewPr>
      <p:guideLst>
        <p:guide orient="horz" pos="2160"/>
        <p:guide pos="2880"/>
      </p:guideLst>
    </p:cSldViewPr>
  </p:slideViewPr>
  <p:outlineViewPr>
    <p:cViewPr>
      <p:scale>
        <a:sx n="33" d="100"/>
        <a:sy n="33" d="100"/>
      </p:scale>
      <p:origin x="0" y="25296"/>
    </p:cViewPr>
  </p:outlineViewPr>
  <p:notesTextViewPr>
    <p:cViewPr>
      <p:scale>
        <a:sx n="100" d="100"/>
        <a:sy n="100" d="100"/>
      </p:scale>
      <p:origin x="0" y="0"/>
    </p:cViewPr>
  </p:notesTextViewPr>
  <p:sorterViewPr>
    <p:cViewPr>
      <p:scale>
        <a:sx n="100" d="100"/>
        <a:sy n="100" d="100"/>
      </p:scale>
      <p:origin x="0" y="316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2" y="0"/>
            <a:ext cx="4029282" cy="343135"/>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3" name="Rectangle 3"/>
          <p:cNvSpPr>
            <a:spLocks noGrp="1" noChangeArrowheads="1"/>
          </p:cNvSpPr>
          <p:nvPr>
            <p:ph type="dt" sz="quarter" idx="1"/>
          </p:nvPr>
        </p:nvSpPr>
        <p:spPr bwMode="auto">
          <a:xfrm>
            <a:off x="5267119" y="0"/>
            <a:ext cx="4029282" cy="343135"/>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56324" name="Rectangle 4"/>
          <p:cNvSpPr>
            <a:spLocks noGrp="1" noChangeArrowheads="1"/>
          </p:cNvSpPr>
          <p:nvPr>
            <p:ph type="ftr" sz="quarter" idx="2"/>
          </p:nvPr>
        </p:nvSpPr>
        <p:spPr bwMode="auto">
          <a:xfrm>
            <a:off x="2" y="6514867"/>
            <a:ext cx="4029282" cy="343134"/>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56325" name="Rectangle 5"/>
          <p:cNvSpPr>
            <a:spLocks noGrp="1" noChangeArrowheads="1"/>
          </p:cNvSpPr>
          <p:nvPr>
            <p:ph type="sldNum" sz="quarter" idx="3"/>
          </p:nvPr>
        </p:nvSpPr>
        <p:spPr bwMode="auto">
          <a:xfrm>
            <a:off x="5267119" y="6514867"/>
            <a:ext cx="4029282" cy="343134"/>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9301CC6A-B4E8-405F-AE79-859651258FE4}" type="slidenum">
              <a:rPr lang="en-US"/>
              <a:pPr>
                <a:defRPr/>
              </a:pPr>
              <a:t>‹#›</a:t>
            </a:fld>
            <a:endParaRPr lang="en-US" dirty="0"/>
          </a:p>
        </p:txBody>
      </p:sp>
    </p:spTree>
    <p:extLst>
      <p:ext uri="{BB962C8B-B14F-4D97-AF65-F5344CB8AC3E}">
        <p14:creationId xmlns:p14="http://schemas.microsoft.com/office/powerpoint/2010/main" xmlns="" val="818623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0"/>
            <a:ext cx="4029282" cy="343135"/>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47" name="Rectangle 3"/>
          <p:cNvSpPr>
            <a:spLocks noGrp="1" noChangeArrowheads="1"/>
          </p:cNvSpPr>
          <p:nvPr>
            <p:ph type="dt" idx="1"/>
          </p:nvPr>
        </p:nvSpPr>
        <p:spPr bwMode="auto">
          <a:xfrm>
            <a:off x="5267119" y="0"/>
            <a:ext cx="4029282" cy="343135"/>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endParaRPr lang="en-US" dirty="0"/>
          </a:p>
        </p:txBody>
      </p:sp>
      <p:sp>
        <p:nvSpPr>
          <p:cNvPr id="19460" name="Rectangle 4"/>
          <p:cNvSpPr>
            <a:spLocks noGrp="1" noRot="1" noChangeAspect="1" noChangeArrowheads="1" noTextEdit="1"/>
          </p:cNvSpPr>
          <p:nvPr>
            <p:ph type="sldImg" idx="2"/>
          </p:nvPr>
        </p:nvSpPr>
        <p:spPr bwMode="auto">
          <a:xfrm>
            <a:off x="2933700" y="514350"/>
            <a:ext cx="3429000" cy="25717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1239942" y="3258020"/>
            <a:ext cx="6816518" cy="3085866"/>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2" y="6514867"/>
            <a:ext cx="4029282" cy="343134"/>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eaLnBrk="0" hangingPunct="0">
              <a:defRPr sz="1200">
                <a:latin typeface="Arial" charset="0"/>
                <a:ea typeface="ＭＳ Ｐゴシック" pitchFamily="80" charset="-128"/>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5267119" y="6514867"/>
            <a:ext cx="4029282" cy="343134"/>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eaLnBrk="0" hangingPunct="0">
              <a:defRPr sz="1200">
                <a:latin typeface="Arial" charset="0"/>
                <a:ea typeface="ＭＳ Ｐゴシック" pitchFamily="80" charset="-128"/>
                <a:cs typeface="+mn-cs"/>
              </a:defRPr>
            </a:lvl1pPr>
          </a:lstStyle>
          <a:p>
            <a:pPr>
              <a:defRPr/>
            </a:pPr>
            <a:fld id="{B7B05DEF-6DE7-4BF9-8DBB-FF904A788E50}" type="slidenum">
              <a:rPr lang="en-US"/>
              <a:pPr>
                <a:defRPr/>
              </a:pPr>
              <a:t>‹#›</a:t>
            </a:fld>
            <a:endParaRPr lang="en-US" dirty="0"/>
          </a:p>
        </p:txBody>
      </p:sp>
    </p:spTree>
    <p:extLst>
      <p:ext uri="{BB962C8B-B14F-4D97-AF65-F5344CB8AC3E}">
        <p14:creationId xmlns:p14="http://schemas.microsoft.com/office/powerpoint/2010/main" xmlns="" val="38235805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Starting slide</a:t>
            </a:r>
          </a:p>
          <a:p>
            <a:endParaRPr lang="en-US" dirty="0" smtClean="0"/>
          </a:p>
          <a:p>
            <a:r>
              <a:rPr lang="en-US" dirty="0" smtClean="0"/>
              <a:t>Introduce yourselves</a:t>
            </a:r>
          </a:p>
          <a:p>
            <a:endParaRPr lang="en-US" dirty="0" smtClean="0"/>
          </a:p>
          <a:p>
            <a:r>
              <a:rPr lang="en-US" dirty="0" smtClean="0"/>
              <a:t>Explain little about the figure if necessary</a:t>
            </a:r>
          </a:p>
          <a:p>
            <a:endParaRPr lang="en-US" dirty="0" smtClean="0"/>
          </a:p>
          <a:p>
            <a:r>
              <a:rPr lang="en-US" dirty="0" smtClean="0"/>
              <a:t>Ensure that you will always direct the audience to the figures</a:t>
            </a:r>
          </a:p>
          <a:p>
            <a:endParaRPr lang="en-US" dirty="0" smtClean="0"/>
          </a:p>
          <a:p>
            <a:r>
              <a:rPr lang="en-US" dirty="0" smtClean="0"/>
              <a:t>Keep in mind</a:t>
            </a:r>
            <a:r>
              <a:rPr lang="en-US" baseline="0" dirty="0" smtClean="0"/>
              <a:t> that the average attention time from listeners is only 18 minutes. </a:t>
            </a:r>
          </a:p>
          <a:p>
            <a:endParaRPr lang="en-US" baseline="0" dirty="0" smtClean="0"/>
          </a:p>
          <a:p>
            <a:r>
              <a:rPr lang="en-US" baseline="0" dirty="0" smtClean="0"/>
              <a:t>Always make it interesting so that you could keep up the attention even after 20 minutes.</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Now that the conditions have been set, it is essential</a:t>
            </a:r>
            <a:r>
              <a:rPr lang="en-US" baseline="0" dirty="0" smtClean="0"/>
              <a:t> that the errors in simulations be as small as possible. For this, first we perform the grid convergence study</a:t>
            </a:r>
          </a:p>
          <a:p>
            <a:endParaRPr lang="en-US" baseline="0" dirty="0" smtClean="0"/>
          </a:p>
          <a:p>
            <a:r>
              <a:rPr lang="en-US" baseline="0" dirty="0" smtClean="0"/>
              <a:t>Explain that 4 different grid resolutions have been tried.</a:t>
            </a:r>
          </a:p>
          <a:p>
            <a:endParaRPr lang="en-US" baseline="0" dirty="0" smtClean="0"/>
          </a:p>
          <a:p>
            <a:r>
              <a:rPr lang="en-US" baseline="0" dirty="0" smtClean="0"/>
              <a:t>Say that the error is less than 3% - within the limits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Prof. Larsson:</a:t>
            </a:r>
            <a:r>
              <a:rPr lang="en-US" baseline="0" dirty="0" smtClean="0"/>
              <a:t> </a:t>
            </a:r>
            <a:r>
              <a:rPr lang="en-US" dirty="0" smtClean="0"/>
              <a:t>Redo the figures with the normalization</a:t>
            </a:r>
            <a:r>
              <a:rPr lang="en-US" baseline="0" dirty="0" smtClean="0"/>
              <a:t> by upstream shock values - not doing 1) the figures become very ugly and the error tolerance is increased since the mean shock location is different for different grids 2) this was already used in the paper, so why change it.</a:t>
            </a:r>
            <a:endParaRPr lang="en-US" dirty="0" smtClean="0"/>
          </a:p>
          <a:p>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Prof.</a:t>
            </a:r>
            <a:r>
              <a:rPr lang="en-US" baseline="0" dirty="0" smtClean="0"/>
              <a:t> Larsson – insert the e</a:t>
            </a:r>
            <a:r>
              <a:rPr lang="en-US" dirty="0" smtClean="0"/>
              <a:t>quation here and use it to explain. – Done. </a:t>
            </a:r>
          </a:p>
          <a:p>
            <a:endParaRPr lang="en-US" dirty="0" smtClean="0"/>
          </a:p>
          <a:p>
            <a:r>
              <a:rPr lang="en-US" dirty="0" smtClean="0"/>
              <a:t>Transition</a:t>
            </a:r>
            <a:r>
              <a:rPr lang="en-US" baseline="0" dirty="0" smtClean="0"/>
              <a:t> point: The sponge region is analyzed next for minimizing the errors.</a:t>
            </a:r>
          </a:p>
          <a:p>
            <a:endParaRPr lang="en-US" baseline="0" dirty="0" smtClean="0"/>
          </a:p>
          <a:p>
            <a:r>
              <a:rPr lang="en-US" baseline="0" dirty="0" smtClean="0"/>
              <a:t>Explain the points clearly. </a:t>
            </a:r>
          </a:p>
          <a:p>
            <a:endParaRPr lang="en-US" baseline="0" dirty="0" smtClean="0"/>
          </a:p>
          <a:p>
            <a:r>
              <a:rPr lang="en-US" baseline="0" dirty="0" smtClean="0"/>
              <a:t>Use an image of disturbances from the end of the domain as well as from inside the sponge</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same error metric</a:t>
            </a:r>
            <a:r>
              <a:rPr lang="en-US" baseline="0" dirty="0" smtClean="0"/>
              <a:t> is used. Error is within limits</a:t>
            </a:r>
          </a:p>
          <a:p>
            <a:endParaRPr lang="en-US" baseline="0" dirty="0" smtClean="0"/>
          </a:p>
          <a:p>
            <a:r>
              <a:rPr lang="en-US" baseline="0" dirty="0" smtClean="0"/>
              <a:t>Explain the axis and the normalization clearly to prevent misunderstanding.</a:t>
            </a:r>
          </a:p>
          <a:p>
            <a:endParaRPr lang="en-US" baseline="0" dirty="0" smtClean="0"/>
          </a:p>
          <a:p>
            <a:r>
              <a:rPr lang="en-US" dirty="0" smtClean="0"/>
              <a:t>Also mention about</a:t>
            </a:r>
            <a:r>
              <a:rPr lang="en-US" baseline="0" dirty="0" smtClean="0"/>
              <a:t> time consistency since the variances did not change when halving the time period, but not shown here.</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The errors in the simulations have been identified now. We will look at the results from the simulations.</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We will now look at the first objective which is to break the shock using planar waves. </a:t>
            </a:r>
          </a:p>
          <a:p>
            <a:endParaRPr lang="en-US" dirty="0" smtClean="0"/>
          </a:p>
          <a:p>
            <a:r>
              <a:rPr lang="en-US" dirty="0" smtClean="0"/>
              <a:t>For this,</a:t>
            </a:r>
            <a:r>
              <a:rPr lang="en-US" baseline="0" dirty="0" smtClean="0"/>
              <a:t> we attempted the amplitudes in fluctuations as shown in table for different types of waves. We exceeded the equivalent criteria posed by </a:t>
            </a:r>
            <a:r>
              <a:rPr lang="en-US" baseline="0" dirty="0" err="1" smtClean="0"/>
              <a:t>Donzis</a:t>
            </a:r>
            <a:r>
              <a:rPr lang="en-US" baseline="0" dirty="0" smtClean="0"/>
              <a:t>.</a:t>
            </a:r>
          </a:p>
          <a:p>
            <a:endParaRPr lang="en-US" baseline="0" dirty="0" smtClean="0"/>
          </a:p>
          <a:p>
            <a:r>
              <a:rPr lang="en-US" baseline="0" dirty="0" smtClean="0"/>
              <a:t>Entropy waves do not have upstream velocity fluctuations and thus </a:t>
            </a:r>
            <a:r>
              <a:rPr lang="en-US" baseline="0" dirty="0" err="1" smtClean="0"/>
              <a:t>urms</a:t>
            </a:r>
            <a:r>
              <a:rPr lang="en-US" baseline="0" dirty="0" smtClean="0"/>
              <a:t>/a = 0</a:t>
            </a:r>
          </a:p>
          <a:p>
            <a:endParaRPr lang="en-US" baseline="0" dirty="0" smtClean="0"/>
          </a:p>
          <a:p>
            <a:r>
              <a:rPr lang="en-US" baseline="0" dirty="0" smtClean="0"/>
              <a:t>Similarly, the broadband cases have varying amplitudes in the inflow and thus there are no single valued fluctuation amplitudes. </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First,</a:t>
            </a:r>
            <a:r>
              <a:rPr lang="en-US" baseline="0" dirty="0" smtClean="0"/>
              <a:t> we check whether an entropy wave alone can break the shock.</a:t>
            </a:r>
          </a:p>
          <a:p>
            <a:endParaRPr lang="en-US" baseline="0" dirty="0" smtClean="0"/>
          </a:p>
          <a:p>
            <a:r>
              <a:rPr lang="en-US" baseline="0" dirty="0" smtClean="0"/>
              <a:t>Explain why </a:t>
            </a:r>
            <a:r>
              <a:rPr lang="en-US" baseline="0" dirty="0" err="1" smtClean="0"/>
              <a:t>vorticity</a:t>
            </a:r>
            <a:r>
              <a:rPr lang="en-US" baseline="0" dirty="0" smtClean="0"/>
              <a:t> mode cannot be used….</a:t>
            </a:r>
          </a:p>
          <a:p>
            <a:endParaRPr lang="en-US" baseline="0" dirty="0" smtClean="0"/>
          </a:p>
          <a:p>
            <a:r>
              <a:rPr lang="en-US" baseline="0" dirty="0" smtClean="0"/>
              <a:t>Pressure Contours in x-t plane are shown</a:t>
            </a:r>
          </a:p>
          <a:p>
            <a:endParaRPr lang="en-US" baseline="0" dirty="0" smtClean="0"/>
          </a:p>
          <a:p>
            <a:r>
              <a:rPr lang="en-US" baseline="0" dirty="0" smtClean="0"/>
              <a:t>Increase in amplitude increases the shock waviness.</a:t>
            </a:r>
          </a:p>
          <a:p>
            <a:endParaRPr lang="en-US" baseline="0" dirty="0" smtClean="0"/>
          </a:p>
          <a:p>
            <a:r>
              <a:rPr lang="en-US" baseline="0" dirty="0" smtClean="0"/>
              <a:t>No time interval of smooth gradients – shock not broken</a:t>
            </a:r>
          </a:p>
          <a:p>
            <a:endParaRPr lang="en-US" baseline="0" dirty="0" smtClean="0"/>
          </a:p>
          <a:p>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Contours</a:t>
            </a:r>
            <a:r>
              <a:rPr lang="en-US" baseline="0" dirty="0" smtClean="0"/>
              <a:t> for acoustic wave interaction with shock</a:t>
            </a:r>
          </a:p>
          <a:p>
            <a:endParaRPr lang="en-US" baseline="0" dirty="0" smtClean="0"/>
          </a:p>
          <a:p>
            <a:r>
              <a:rPr lang="en-US" baseline="0" dirty="0" smtClean="0"/>
              <a:t>Certain time intervals – smooth gradient – shock could be broken</a:t>
            </a:r>
          </a:p>
          <a:p>
            <a:endParaRPr lang="en-US" baseline="0" dirty="0" smtClean="0"/>
          </a:p>
          <a:p>
            <a:r>
              <a:rPr lang="en-US" baseline="0" dirty="0" smtClean="0"/>
              <a:t>Increase in amplitude would result in negative pressures</a:t>
            </a:r>
          </a:p>
          <a:p>
            <a:endParaRPr lang="en-US" baseline="0" dirty="0" smtClean="0"/>
          </a:p>
          <a:p>
            <a:r>
              <a:rPr lang="en-US" dirty="0" smtClean="0"/>
              <a:t>High amplitude waviness</a:t>
            </a:r>
            <a:r>
              <a:rPr lang="en-US" baseline="0" dirty="0" smtClean="0"/>
              <a:t> – not seen – could be due to shock-shock interactions</a:t>
            </a:r>
          </a:p>
          <a:p>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Acoustic</a:t>
            </a:r>
            <a:r>
              <a:rPr lang="en-US" baseline="0" dirty="0" smtClean="0"/>
              <a:t> broadband cases were considered with 20% amplitude in velocity field. This corresponds to 30% in turbulent Mach number upon mean Mach number.</a:t>
            </a:r>
          </a:p>
          <a:p>
            <a:endParaRPr lang="en-US" baseline="0" dirty="0" smtClean="0"/>
          </a:p>
          <a:p>
            <a:r>
              <a:rPr lang="en-US" baseline="0" dirty="0" smtClean="0"/>
              <a:t>Distinct pressure jumps are identified.</a:t>
            </a:r>
          </a:p>
          <a:p>
            <a:endParaRPr lang="en-US" baseline="0" dirty="0" smtClean="0"/>
          </a:p>
          <a:p>
            <a:r>
              <a:rPr lang="en-US" dirty="0" smtClean="0"/>
              <a:t>Left moving and right moving acoustic broadband</a:t>
            </a:r>
            <a:r>
              <a:rPr lang="en-US" baseline="0" dirty="0" smtClean="0"/>
              <a:t> cases are completely different.</a:t>
            </a:r>
          </a:p>
          <a:p>
            <a:endParaRPr lang="en-US" baseline="0" dirty="0" smtClean="0"/>
          </a:p>
          <a:p>
            <a:r>
              <a:rPr lang="en-US" baseline="0" dirty="0" smtClean="0"/>
              <a:t>Shock still not broken.</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We have seen visually that the shock cannot be broken in 1D case. Can we statistically show that it is difficult to break the shock in 1D? The second objective is to study statistical correlations between full DNS and 1D simulations.</a:t>
            </a:r>
          </a:p>
          <a:p>
            <a:endParaRPr lang="en-US" baseline="0" dirty="0" smtClean="0"/>
          </a:p>
          <a:p>
            <a:r>
              <a:rPr lang="en-US" baseline="0" dirty="0" smtClean="0"/>
              <a:t>The case of intact shock is considered to know the relations between 1D planar wave interactions and 3D shock turbulence interaction problems.</a:t>
            </a:r>
          </a:p>
          <a:p>
            <a:endParaRPr lang="en-US" baseline="0" dirty="0" smtClean="0"/>
          </a:p>
          <a:p>
            <a:r>
              <a:rPr lang="en-US" baseline="0" dirty="0" smtClean="0"/>
              <a:t>Different wave types interaction with shock are considered. Sinusoidal fluctuations giving sinusoidal solutions.</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We have seen visually that the shock cannot be broken in 1D case. Can we statistically show that it is difficult to break the shock in 1D? The second objective is to study statistical correlations between full DNS and 1D simulations.</a:t>
            </a:r>
          </a:p>
          <a:p>
            <a:endParaRPr lang="en-US" baseline="0" dirty="0" smtClean="0"/>
          </a:p>
          <a:p>
            <a:r>
              <a:rPr lang="en-US" baseline="0" dirty="0" smtClean="0"/>
              <a:t>The case of intact shock is considered to know the relations between 1D planar wave interactions and 3D shock turbulence interaction problems.</a:t>
            </a:r>
          </a:p>
          <a:p>
            <a:endParaRPr lang="en-US" baseline="0" dirty="0" smtClean="0"/>
          </a:p>
          <a:p>
            <a:r>
              <a:rPr lang="en-US" baseline="0" dirty="0" smtClean="0"/>
              <a:t>Different wave types interaction with shock are considered. Sinusoidal fluctuations giving sinusoidal solutions.</a:t>
            </a:r>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Where do we find STI</a:t>
            </a:r>
            <a:r>
              <a:rPr lang="en-US" baseline="0" dirty="0" smtClean="0"/>
              <a:t> cases?</a:t>
            </a:r>
            <a:endParaRPr lang="en-US" dirty="0" smtClean="0"/>
          </a:p>
          <a:p>
            <a:endParaRPr lang="en-US" dirty="0" smtClean="0"/>
          </a:p>
          <a:p>
            <a:r>
              <a:rPr lang="en-US" dirty="0" smtClean="0"/>
              <a:t>Motivation</a:t>
            </a:r>
          </a:p>
          <a:p>
            <a:endParaRPr lang="en-US" dirty="0" smtClean="0"/>
          </a:p>
          <a:p>
            <a:r>
              <a:rPr lang="en-US" dirty="0" smtClean="0"/>
              <a:t>Area of engineering</a:t>
            </a:r>
            <a:r>
              <a:rPr lang="en-US" baseline="0" dirty="0" smtClean="0"/>
              <a:t> interest is SBLI</a:t>
            </a:r>
          </a:p>
          <a:p>
            <a:endParaRPr lang="en-US" baseline="0" dirty="0" smtClean="0"/>
          </a:p>
          <a:p>
            <a:r>
              <a:rPr lang="en-US" baseline="0" dirty="0" smtClean="0"/>
              <a:t>Applied in high speed flow simulations</a:t>
            </a:r>
          </a:p>
          <a:p>
            <a:endParaRPr lang="en-US" baseline="0" dirty="0" smtClean="0"/>
          </a:p>
          <a:p>
            <a:r>
              <a:rPr lang="en-US" baseline="0" dirty="0" smtClean="0"/>
              <a:t>Implications and uses.</a:t>
            </a:r>
          </a:p>
          <a:p>
            <a:endParaRPr lang="en-US" baseline="0" dirty="0" smtClean="0"/>
          </a:p>
          <a:p>
            <a:r>
              <a:rPr lang="en-US" baseline="0" dirty="0" smtClean="0"/>
              <a:t>Explain about the top figure and then say that the bottom figure is an inset of the top one (something like that).</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Prof. Larsson:</a:t>
            </a:r>
            <a:r>
              <a:rPr lang="en-US" baseline="0" dirty="0" smtClean="0"/>
              <a:t> </a:t>
            </a:r>
            <a:r>
              <a:rPr lang="en-US" dirty="0" smtClean="0"/>
              <a:t>Titles</a:t>
            </a:r>
            <a:r>
              <a:rPr lang="en-US" baseline="0" dirty="0" smtClean="0"/>
              <a:t> and legends are must. – Partially done to avoid cluttering</a:t>
            </a:r>
            <a:endParaRPr lang="en-US" dirty="0" smtClean="0"/>
          </a:p>
          <a:p>
            <a:endParaRPr lang="en-US" dirty="0" smtClean="0"/>
          </a:p>
          <a:p>
            <a:r>
              <a:rPr lang="en-US" dirty="0" smtClean="0"/>
              <a:t>Transition point:</a:t>
            </a:r>
            <a:r>
              <a:rPr lang="en-US" baseline="0" dirty="0" smtClean="0"/>
              <a:t> We now look at correlations of shock speed with different quantities of the shock as well as turbulence and try to draw inferences that could help in understanding the difference between 1D and 3D interactions</a:t>
            </a:r>
          </a:p>
          <a:p>
            <a:endParaRPr lang="en-US" baseline="0" dirty="0" smtClean="0"/>
          </a:p>
          <a:p>
            <a:r>
              <a:rPr lang="en-US" baseline="0" dirty="0" smtClean="0"/>
              <a:t>Explain about the figures clearly.</a:t>
            </a:r>
          </a:p>
          <a:p>
            <a:endParaRPr lang="en-US" baseline="0" dirty="0" smtClean="0"/>
          </a:p>
          <a:p>
            <a:r>
              <a:rPr lang="en-US" baseline="0" dirty="0" smtClean="0"/>
              <a:t>Left moving acoustic broadband case is closer to 3D case.</a:t>
            </a:r>
          </a:p>
          <a:p>
            <a:endParaRPr lang="en-US" baseline="0" dirty="0" smtClean="0"/>
          </a:p>
          <a:p>
            <a:r>
              <a:rPr lang="en-US" baseline="0" dirty="0" smtClean="0"/>
              <a:t>Symmetric and asymmetric.</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Now we look at the correlations of upstream velocity fluctuations and shock speed.</a:t>
            </a:r>
          </a:p>
          <a:p>
            <a:endParaRPr lang="en-US" baseline="0" dirty="0" smtClean="0"/>
          </a:p>
          <a:p>
            <a:r>
              <a:rPr lang="en-US" baseline="0" dirty="0" smtClean="0"/>
              <a:t>Explain the figures. </a:t>
            </a:r>
          </a:p>
          <a:p>
            <a:endParaRPr lang="en-US" baseline="0" dirty="0" smtClean="0"/>
          </a:p>
          <a:p>
            <a:r>
              <a:rPr lang="en-US" baseline="0" dirty="0" smtClean="0"/>
              <a:t>Emphasize that shock speed is directly correlated with upstream velocity fluctuations</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Now we look at the correlations of shock strength and shock speed.</a:t>
            </a:r>
          </a:p>
          <a:p>
            <a:endParaRPr lang="en-US" baseline="0" dirty="0" smtClean="0"/>
          </a:p>
          <a:p>
            <a:r>
              <a:rPr lang="en-US" baseline="0" dirty="0" smtClean="0"/>
              <a:t>Explain the figures. </a:t>
            </a:r>
          </a:p>
          <a:p>
            <a:endParaRPr lang="en-US" baseline="0" dirty="0" smtClean="0"/>
          </a:p>
          <a:p>
            <a:r>
              <a:rPr lang="en-US" baseline="0" dirty="0" smtClean="0"/>
              <a:t>Show that the shock holes have zero strength and the negative time lag and the pushed back shock to make the case that the shock holes are different in 1D and 3D.</a:t>
            </a:r>
            <a:endParaRPr lang="en-IN" dirty="0" smtClean="0"/>
          </a:p>
          <a:p>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22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One</a:t>
            </a:r>
            <a:r>
              <a:rPr lang="en-US" baseline="0" dirty="0" smtClean="0"/>
              <a:t> of the important physics in SBLI is shock unsteadiness which is of our interest</a:t>
            </a:r>
          </a:p>
          <a:p>
            <a:endParaRPr lang="en-US" baseline="0" dirty="0" smtClean="0"/>
          </a:p>
          <a:p>
            <a:r>
              <a:rPr lang="en-US" baseline="0" dirty="0" smtClean="0"/>
              <a:t>Implications of shock unsteadiness</a:t>
            </a:r>
          </a:p>
          <a:p>
            <a:endParaRPr lang="en-US" baseline="0" dirty="0" smtClean="0"/>
          </a:p>
          <a:p>
            <a:r>
              <a:rPr lang="en-US" baseline="0" dirty="0" smtClean="0"/>
              <a:t>Use the figure to show it</a:t>
            </a:r>
          </a:p>
          <a:p>
            <a:endParaRPr lang="en-US" baseline="0" dirty="0" smtClean="0"/>
          </a:p>
          <a:p>
            <a:r>
              <a:rPr lang="en-US" baseline="0" dirty="0" smtClean="0"/>
              <a:t>Explain the mechanisms behind shock unsteadiness and expand on the literature</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We need to frame a model problem to understand shock unsteadiness</a:t>
            </a:r>
          </a:p>
          <a:p>
            <a:endParaRPr lang="en-US" baseline="0" dirty="0" smtClean="0"/>
          </a:p>
          <a:p>
            <a:r>
              <a:rPr lang="en-US" baseline="0" dirty="0" smtClean="0"/>
              <a:t>Say about model problem and who have all studied it and the methods they used to study. (Maybe include one more reference in experiments side)</a:t>
            </a:r>
          </a:p>
          <a:p>
            <a:endParaRPr lang="en-US" baseline="0" dirty="0" smtClean="0"/>
          </a:p>
          <a:p>
            <a:r>
              <a:rPr lang="en-US" baseline="0" dirty="0" smtClean="0"/>
              <a:t>Explain the figure clearly and emphasize on shock unsteadiness</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We have seen that the shock distorts with interaction of turbulence and at very high amplitudes they tend to develop an interesting feature called shock holes</a:t>
            </a:r>
          </a:p>
          <a:p>
            <a:endParaRPr lang="en-US" baseline="0" dirty="0" smtClean="0"/>
          </a:p>
          <a:p>
            <a:r>
              <a:rPr lang="en-US" baseline="0" dirty="0" smtClean="0"/>
              <a:t>Explain shock holes and explain Larsson’s figure on right side</a:t>
            </a:r>
          </a:p>
          <a:p>
            <a:endParaRPr lang="en-US" baseline="0" dirty="0" smtClean="0"/>
          </a:p>
          <a:p>
            <a:r>
              <a:rPr lang="en-US" baseline="0" dirty="0" smtClean="0"/>
              <a:t>Say about the criteria for shock holes and emphasize that they are from DNS only and can vary.</a:t>
            </a:r>
          </a:p>
          <a:p>
            <a:endParaRPr lang="en-US" baseline="0" dirty="0" smtClean="0"/>
          </a:p>
          <a:p>
            <a:r>
              <a:rPr lang="en-US" baseline="0" dirty="0" smtClean="0"/>
              <a:t>Explain about </a:t>
            </a:r>
            <a:r>
              <a:rPr lang="en-US" baseline="0" dirty="0" err="1" smtClean="0"/>
              <a:t>Zank’s</a:t>
            </a:r>
            <a:r>
              <a:rPr lang="en-US" baseline="0" dirty="0" smtClean="0"/>
              <a:t> destabilization </a:t>
            </a:r>
            <a:r>
              <a:rPr lang="en-US" baseline="0" dirty="0" err="1" smtClean="0"/>
              <a:t>critera</a:t>
            </a:r>
            <a:r>
              <a:rPr lang="en-US" baseline="0" dirty="0" smtClean="0"/>
              <a:t>.</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With </a:t>
            </a:r>
            <a:r>
              <a:rPr lang="en-US" baseline="0" dirty="0" err="1" smtClean="0"/>
              <a:t>Zank’s</a:t>
            </a:r>
            <a:r>
              <a:rPr lang="en-US" baseline="0" dirty="0" smtClean="0"/>
              <a:t> work in mind, we frame our objectives.</a:t>
            </a:r>
          </a:p>
          <a:p>
            <a:endParaRPr lang="en-US" baseline="0" dirty="0" smtClean="0"/>
          </a:p>
          <a:p>
            <a:r>
              <a:rPr lang="en-US" baseline="0" dirty="0" smtClean="0"/>
              <a:t>Explain that we are studying the effects of turbulence on shock dynamics and how it will develop shock holes</a:t>
            </a:r>
          </a:p>
          <a:p>
            <a:endParaRPr lang="en-US" baseline="0" dirty="0" smtClean="0"/>
          </a:p>
          <a:p>
            <a:r>
              <a:rPr lang="en-US" baseline="0" dirty="0" smtClean="0"/>
              <a:t>That we used shock statistics to check the inherently one dimensional effects and multi dimensional effects</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a:t>
            </a:r>
            <a:r>
              <a:rPr lang="en-US" baseline="0" dirty="0" smtClean="0"/>
              <a:t> point: With the objectives set, we look at the tools that can be used to solve the model problem. One such theoretical tool is LIA.</a:t>
            </a:r>
          </a:p>
          <a:p>
            <a:endParaRPr lang="en-US" baseline="0" dirty="0" smtClean="0"/>
          </a:p>
          <a:p>
            <a:r>
              <a:rPr lang="en-US" baseline="0" dirty="0" smtClean="0"/>
              <a:t>Explain about the modes</a:t>
            </a:r>
          </a:p>
          <a:p>
            <a:endParaRPr lang="en-US" baseline="0" dirty="0" smtClean="0"/>
          </a:p>
          <a:p>
            <a:r>
              <a:rPr lang="en-US" baseline="0" dirty="0" smtClean="0"/>
              <a:t>What are all the effects captured by LIA</a:t>
            </a:r>
          </a:p>
          <a:p>
            <a:endParaRPr lang="en-US" baseline="0" dirty="0" smtClean="0"/>
          </a:p>
          <a:p>
            <a:r>
              <a:rPr lang="en-US" baseline="0" dirty="0" smtClean="0"/>
              <a:t>Refer the audience to KM’s work on extensive usage details of LIA</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Next</a:t>
            </a:r>
            <a:r>
              <a:rPr lang="en-US" baseline="0" dirty="0" smtClean="0"/>
              <a:t> we look at the numerical tool – DNS which is used to study STI in this work.</a:t>
            </a:r>
          </a:p>
          <a:p>
            <a:endParaRPr lang="en-US" baseline="0" dirty="0" smtClean="0"/>
          </a:p>
          <a:p>
            <a:r>
              <a:rPr lang="en-US" baseline="0" dirty="0" smtClean="0"/>
              <a:t>Explain the figure</a:t>
            </a:r>
          </a:p>
          <a:p>
            <a:endParaRPr lang="en-US" baseline="0" dirty="0" smtClean="0"/>
          </a:p>
          <a:p>
            <a:r>
              <a:rPr lang="en-US" baseline="0" dirty="0" smtClean="0"/>
              <a:t>Say that this would be the tool to analyze stuff</a:t>
            </a:r>
          </a:p>
          <a:p>
            <a:endParaRPr lang="en-US" baseline="0" dirty="0" smtClean="0"/>
          </a:p>
          <a:p>
            <a:r>
              <a:rPr lang="en-US" baseline="0" dirty="0" smtClean="0"/>
              <a:t>Explain the inflow conditions and say something about the code.</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Transition point: Next we look at the outflow conditions, where two controls have been used to reduce the errors</a:t>
            </a:r>
            <a:r>
              <a:rPr lang="en-US" baseline="0" dirty="0" smtClean="0"/>
              <a:t> to a minimum</a:t>
            </a:r>
          </a:p>
          <a:p>
            <a:endParaRPr lang="en-US" baseline="0" dirty="0" smtClean="0"/>
          </a:p>
          <a:p>
            <a:r>
              <a:rPr lang="en-US" baseline="0" dirty="0" smtClean="0"/>
              <a:t>Sponge region will be covered later</a:t>
            </a:r>
          </a:p>
          <a:p>
            <a:endParaRPr lang="en-US" baseline="0" dirty="0" smtClean="0"/>
          </a:p>
          <a:p>
            <a:r>
              <a:rPr lang="en-US" baseline="0" dirty="0" smtClean="0"/>
              <a:t>Iterative back pressure control to reduce shock drift</a:t>
            </a:r>
          </a:p>
          <a:p>
            <a:endParaRPr lang="en-US" baseline="0" dirty="0" smtClean="0"/>
          </a:p>
          <a:p>
            <a:r>
              <a:rPr lang="en-US" baseline="0" dirty="0" smtClean="0"/>
              <a:t>Always keeping shock drift velocity to be less than 1% after initial transient</a:t>
            </a:r>
            <a:endParaRPr lang="en-IN" dirty="0"/>
          </a:p>
        </p:txBody>
      </p:sp>
      <p:sp>
        <p:nvSpPr>
          <p:cNvPr id="4" name="Slide Number Placeholder 3"/>
          <p:cNvSpPr>
            <a:spLocks noGrp="1"/>
          </p:cNvSpPr>
          <p:nvPr>
            <p:ph type="sldNum" sz="quarter" idx="10"/>
          </p:nvPr>
        </p:nvSpPr>
        <p:spPr/>
        <p:txBody>
          <a:bodyPr/>
          <a:lstStyle/>
          <a:p>
            <a:pPr>
              <a:defRPr/>
            </a:pPr>
            <a:fld id="{B7B05DEF-6DE7-4BF9-8DBB-FF904A788E50}"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descr="AIAA-PPT-background-1st.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074" name="Rectangle 2"/>
          <p:cNvSpPr>
            <a:spLocks noGrp="1" noChangeArrowheads="1"/>
          </p:cNvSpPr>
          <p:nvPr>
            <p:ph type="ctrTitle"/>
          </p:nvPr>
        </p:nvSpPr>
        <p:spPr>
          <a:xfrm>
            <a:off x="609600" y="2895600"/>
            <a:ext cx="7772400" cy="1295400"/>
          </a:xfrm>
        </p:spPr>
        <p:txBody>
          <a:bodyPr/>
          <a:lstStyle>
            <a:lvl1pPr>
              <a:defRPr sz="3200"/>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609600" y="4419600"/>
            <a:ext cx="6400800" cy="533400"/>
          </a:xfrm>
        </p:spPr>
        <p:txBody>
          <a:bodyPr/>
          <a:lstStyle>
            <a:lvl1pPr marL="0" indent="0">
              <a:buFont typeface="Times" pitchFamily="80" charset="0"/>
              <a:buNone/>
              <a:defRPr sz="1700"/>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76A555D-8C50-4459-B2D6-7320F0E27A4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38200"/>
            <a:ext cx="19431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838200"/>
            <a:ext cx="56769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D41537A-5BF9-427D-B5E6-C0F642D26D5B}"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F317779-8E6C-47D5-BE9C-F5E8CE6A833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586D440-F702-449A-AAC2-9ACFF17038B8}"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984904D-0451-4C7F-B922-EE63F46B2D8C}"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7D8AD711-9F87-4FCB-8860-8E1F7DD17B1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BE3CA10D-3462-4032-B67E-FA4245F9934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C0CB235-C00B-4A60-AD37-ED99E5923BD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342A464-B9CC-49ED-909D-B0D6E71B35F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IN" dirty="0" smtClean="0"/>
              <a:t>Indian Institute of Technology Bombay</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3410FA8-F6D1-4DAE-B0EC-A7B6724303A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IAA-PPT-background-2nd.jpg"/>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1027" name="Rectangle 2"/>
          <p:cNvSpPr>
            <a:spLocks noGrp="1" noChangeArrowheads="1"/>
          </p:cNvSpPr>
          <p:nvPr>
            <p:ph type="title"/>
          </p:nvPr>
        </p:nvSpPr>
        <p:spPr bwMode="auto">
          <a:xfrm>
            <a:off x="685800" y="8382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685800" y="1600200"/>
            <a:ext cx="7772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Arial" charset="0"/>
                <a:ea typeface="ＭＳ Ｐゴシック" pitchFamily="80" charset="-128"/>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Arial" charset="0"/>
                <a:ea typeface="ＭＳ Ｐゴシック" pitchFamily="80" charset="-128"/>
                <a:cs typeface="+mn-cs"/>
              </a:defRPr>
            </a:lvl1pPr>
          </a:lstStyle>
          <a:p>
            <a:pPr>
              <a:defRPr/>
            </a:pPr>
            <a:r>
              <a:rPr lang="en-IN" dirty="0" smtClean="0"/>
              <a:t>Indian Institute of Technology Bombay</a:t>
            </a:r>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Arial" charset="0"/>
                <a:ea typeface="ＭＳ Ｐゴシック" pitchFamily="80" charset="-128"/>
                <a:cs typeface="+mn-cs"/>
              </a:defRPr>
            </a:lvl1pPr>
          </a:lstStyle>
          <a:p>
            <a:pPr>
              <a:defRPr/>
            </a:pPr>
            <a:fld id="{9A0C21CE-AEBB-43C6-BA73-2ECF513A86A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835"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Lst>
  <p:hf hdr="0" dt="0"/>
  <p:txStyles>
    <p:titleStyle>
      <a:lvl1pPr algn="l" rtl="0" eaLnBrk="1" fontAlgn="base" hangingPunct="1">
        <a:spcBef>
          <a:spcPct val="0"/>
        </a:spcBef>
        <a:spcAft>
          <a:spcPct val="0"/>
        </a:spcAft>
        <a:defRPr sz="24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ea typeface="ＭＳ Ｐゴシック" pitchFamily="80" charset="-128"/>
        </a:defRPr>
      </a:lvl2pPr>
      <a:lvl3pPr algn="l" rtl="0" eaLnBrk="1" fontAlgn="base" hangingPunct="1">
        <a:spcBef>
          <a:spcPct val="0"/>
        </a:spcBef>
        <a:spcAft>
          <a:spcPct val="0"/>
        </a:spcAft>
        <a:defRPr sz="2400">
          <a:solidFill>
            <a:schemeClr val="tx2"/>
          </a:solidFill>
          <a:latin typeface="Arial" charset="0"/>
          <a:ea typeface="ＭＳ Ｐゴシック" pitchFamily="80" charset="-128"/>
        </a:defRPr>
      </a:lvl3pPr>
      <a:lvl4pPr algn="l" rtl="0" eaLnBrk="1" fontAlgn="base" hangingPunct="1">
        <a:spcBef>
          <a:spcPct val="0"/>
        </a:spcBef>
        <a:spcAft>
          <a:spcPct val="0"/>
        </a:spcAft>
        <a:defRPr sz="2400">
          <a:solidFill>
            <a:schemeClr val="tx2"/>
          </a:solidFill>
          <a:latin typeface="Arial" charset="0"/>
          <a:ea typeface="ＭＳ Ｐゴシック" pitchFamily="80" charset="-128"/>
        </a:defRPr>
      </a:lvl4pPr>
      <a:lvl5pPr algn="l" rtl="0" eaLnBrk="1" fontAlgn="base" hangingPunct="1">
        <a:spcBef>
          <a:spcPct val="0"/>
        </a:spcBef>
        <a:spcAft>
          <a:spcPct val="0"/>
        </a:spcAft>
        <a:defRPr sz="2400">
          <a:solidFill>
            <a:schemeClr val="tx2"/>
          </a:solidFill>
          <a:latin typeface="Arial" charset="0"/>
          <a:ea typeface="ＭＳ Ｐゴシック" pitchFamily="80" charset="-128"/>
        </a:defRPr>
      </a:lvl5pPr>
      <a:lvl6pPr marL="457200" algn="l" rtl="0" eaLnBrk="1" fontAlgn="base" hangingPunct="1">
        <a:spcBef>
          <a:spcPct val="0"/>
        </a:spcBef>
        <a:spcAft>
          <a:spcPct val="0"/>
        </a:spcAft>
        <a:defRPr sz="2400">
          <a:solidFill>
            <a:schemeClr val="tx2"/>
          </a:solidFill>
          <a:latin typeface="Arial" charset="0"/>
          <a:ea typeface="ＭＳ Ｐゴシック" pitchFamily="80" charset="-128"/>
        </a:defRPr>
      </a:lvl6pPr>
      <a:lvl7pPr marL="914400" algn="l" rtl="0" eaLnBrk="1" fontAlgn="base" hangingPunct="1">
        <a:spcBef>
          <a:spcPct val="0"/>
        </a:spcBef>
        <a:spcAft>
          <a:spcPct val="0"/>
        </a:spcAft>
        <a:defRPr sz="2400">
          <a:solidFill>
            <a:schemeClr val="tx2"/>
          </a:solidFill>
          <a:latin typeface="Arial" charset="0"/>
          <a:ea typeface="ＭＳ Ｐゴシック" pitchFamily="80" charset="-128"/>
        </a:defRPr>
      </a:lvl7pPr>
      <a:lvl8pPr marL="1371600" algn="l" rtl="0" eaLnBrk="1" fontAlgn="base" hangingPunct="1">
        <a:spcBef>
          <a:spcPct val="0"/>
        </a:spcBef>
        <a:spcAft>
          <a:spcPct val="0"/>
        </a:spcAft>
        <a:defRPr sz="2400">
          <a:solidFill>
            <a:schemeClr val="tx2"/>
          </a:solidFill>
          <a:latin typeface="Arial" charset="0"/>
          <a:ea typeface="ＭＳ Ｐゴシック" pitchFamily="80" charset="-128"/>
        </a:defRPr>
      </a:lvl8pPr>
      <a:lvl9pPr marL="1828800" algn="l" rtl="0" eaLnBrk="1" fontAlgn="base" hangingPunct="1">
        <a:spcBef>
          <a:spcPct val="0"/>
        </a:spcBef>
        <a:spcAft>
          <a:spcPct val="0"/>
        </a:spcAft>
        <a:defRPr sz="2400">
          <a:solidFill>
            <a:schemeClr val="tx2"/>
          </a:solidFill>
          <a:latin typeface="Arial" charset="0"/>
          <a:ea typeface="ＭＳ Ｐゴシック" pitchFamily="80" charset="-128"/>
        </a:defRPr>
      </a:lvl9pPr>
    </p:titleStyle>
    <p:bodyStyle>
      <a:lvl1pPr marL="342900" indent="-342900" algn="l" rtl="0" eaLnBrk="1" fontAlgn="base" hangingPunct="1">
        <a:spcBef>
          <a:spcPct val="20000"/>
        </a:spcBef>
        <a:spcAft>
          <a:spcPct val="0"/>
        </a:spcAft>
        <a:buClr>
          <a:srgbClr val="E98B01"/>
        </a:buClr>
        <a:buFont typeface="Times" pitchFamily="18"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1380DC"/>
        </a:buClr>
        <a:buFont typeface="Wingdings" pitchFamily="2" charset="2"/>
        <a:buChar char="§"/>
        <a:defRPr sz="2800">
          <a:solidFill>
            <a:srgbClr val="4F4F4F"/>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rgbClr val="4F4F4F"/>
          </a:solidFill>
          <a:latin typeface="+mn-lt"/>
          <a:ea typeface="+mn-ea"/>
        </a:defRPr>
      </a:lvl4pPr>
      <a:lvl5pPr marL="2057400" indent="-228600" algn="l" rtl="0" eaLnBrk="1" fontAlgn="base" hangingPunct="1">
        <a:spcBef>
          <a:spcPct val="20000"/>
        </a:spcBef>
        <a:spcAft>
          <a:spcPct val="0"/>
        </a:spcAft>
        <a:buFont typeface="Times" pitchFamily="18" charset="0"/>
        <a:buChar char="•"/>
        <a:defRPr sz="2000">
          <a:solidFill>
            <a:schemeClr val="tx1"/>
          </a:solidFill>
          <a:latin typeface="+mn-lt"/>
          <a:ea typeface="+mn-ea"/>
        </a:defRPr>
      </a:lvl5pPr>
      <a:lvl6pPr marL="25146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6pPr>
      <a:lvl7pPr marL="29718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7pPr>
      <a:lvl8pPr marL="34290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8pPr>
      <a:lvl9pPr marL="3886200" indent="-228600" algn="l" rtl="0" eaLnBrk="1" fontAlgn="base" hangingPunct="1">
        <a:spcBef>
          <a:spcPct val="20000"/>
        </a:spcBef>
        <a:spcAft>
          <a:spcPct val="0"/>
        </a:spcAft>
        <a:buFont typeface="Times" pitchFamily="80" charset="0"/>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M1.50_Mt0.38_Re40_N256_shock_ru.mpe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alphaModFix/>
            <a:lum/>
          </a:blip>
          <a:srcRect/>
          <a:stretch>
            <a:fillRect/>
          </a:stretch>
        </p:blipFill>
        <p:spPr>
          <a:xfrm>
            <a:off x="4185144" y="1556792"/>
            <a:ext cx="4923360" cy="3399480"/>
          </a:xfrm>
          <a:prstGeom prst="rect">
            <a:avLst/>
          </a:prstGeom>
          <a:noFill/>
          <a:ln>
            <a:noFill/>
          </a:ln>
        </p:spPr>
      </p:pic>
      <p:sp>
        <p:nvSpPr>
          <p:cNvPr id="4" name="TextBox 3"/>
          <p:cNvSpPr txBox="1"/>
          <p:nvPr/>
        </p:nvSpPr>
        <p:spPr>
          <a:xfrm>
            <a:off x="0" y="-1"/>
            <a:ext cx="9144000" cy="153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3074" name="Rectangle 2"/>
          <p:cNvSpPr>
            <a:spLocks noGrp="1" noChangeArrowheads="1"/>
          </p:cNvSpPr>
          <p:nvPr>
            <p:ph type="ctrTitle"/>
          </p:nvPr>
        </p:nvSpPr>
        <p:spPr>
          <a:xfrm>
            <a:off x="251520" y="116632"/>
            <a:ext cx="6836296" cy="1295400"/>
          </a:xfrm>
        </p:spPr>
        <p:txBody>
          <a:bodyPr/>
          <a:lstStyle/>
          <a:p>
            <a:pPr eaLnBrk="1" hangingPunct="1"/>
            <a:r>
              <a:rPr lang="en-US" altLang="en-US" dirty="0" smtClean="0">
                <a:latin typeface="SansSerif" pitchFamily="2" charset="2"/>
              </a:rPr>
              <a:t>Study of unsteady shock motion in shock/turbulence interaction</a:t>
            </a:r>
          </a:p>
        </p:txBody>
      </p:sp>
      <p:sp>
        <p:nvSpPr>
          <p:cNvPr id="6" name="Rectangle 3"/>
          <p:cNvSpPr txBox="1">
            <a:spLocks noChangeArrowheads="1"/>
          </p:cNvSpPr>
          <p:nvPr/>
        </p:nvSpPr>
        <p:spPr bwMode="auto">
          <a:xfrm>
            <a:off x="179512" y="1988840"/>
            <a:ext cx="3960440" cy="396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r>
              <a:rPr kumimoji="0" lang="en-US" altLang="en-US" sz="1600" i="0" u="none" strike="noStrike" kern="0" cap="none" spc="0" normalizeH="0" baseline="0" noProof="0" dirty="0" err="1" smtClean="0">
                <a:ln>
                  <a:noFill/>
                </a:ln>
                <a:solidFill>
                  <a:schemeClr val="tx1"/>
                </a:solidFill>
                <a:effectLst/>
                <a:uLnTx/>
                <a:uFillTx/>
                <a:latin typeface="SansSerif" pitchFamily="2" charset="2"/>
                <a:ea typeface="+mn-ea"/>
                <a:cs typeface="+mn-cs"/>
              </a:rPr>
              <a:t>Palash</a:t>
            </a:r>
            <a:r>
              <a:rPr kumimoji="0" lang="en-US" altLang="en-US" sz="1600" i="0" u="none" strike="noStrike" kern="0" cap="none" spc="0" normalizeH="0" noProof="0" dirty="0" smtClean="0">
                <a:ln>
                  <a:noFill/>
                </a:ln>
                <a:solidFill>
                  <a:schemeClr val="tx1"/>
                </a:solidFill>
                <a:effectLst/>
                <a:uLnTx/>
                <a:uFillTx/>
                <a:latin typeface="SansSerif" pitchFamily="2" charset="2"/>
                <a:ea typeface="+mn-ea"/>
                <a:cs typeface="+mn-cs"/>
              </a:rPr>
              <a:t> </a:t>
            </a:r>
            <a:r>
              <a:rPr kumimoji="0" lang="en-US" altLang="en-US" sz="1600" i="0" u="none" strike="noStrike" kern="0" cap="none" spc="0" normalizeH="0" noProof="0" dirty="0" err="1" smtClean="0">
                <a:ln>
                  <a:noFill/>
                </a:ln>
                <a:solidFill>
                  <a:schemeClr val="tx1"/>
                </a:solidFill>
                <a:effectLst/>
                <a:uLnTx/>
                <a:uFillTx/>
                <a:latin typeface="SansSerif" pitchFamily="2" charset="2"/>
                <a:ea typeface="+mn-ea"/>
                <a:cs typeface="+mn-cs"/>
              </a:rPr>
              <a:t>Sashittal</a:t>
            </a:r>
            <a:endParaRPr kumimoji="0" lang="en-US" altLang="en-US" sz="1600" i="0" u="none" strike="noStrike" kern="0" cap="none" spc="0" normalizeH="0" noProof="0" dirty="0" smtClean="0">
              <a:ln>
                <a:noFill/>
              </a:ln>
              <a:solidFill>
                <a:schemeClr val="tx1"/>
              </a:solidFill>
              <a:effectLst/>
              <a:uLnTx/>
              <a:uFillTx/>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lang="en-US" altLang="en-US" sz="1600" kern="0" baseline="0" dirty="0" smtClean="0">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r>
              <a:rPr kumimoji="0" lang="en-US" altLang="en-US" sz="1600" i="0" u="sng" strike="noStrike" kern="0" cap="none" spc="0" normalizeH="0" noProof="0" dirty="0" smtClean="0">
                <a:ln>
                  <a:noFill/>
                </a:ln>
                <a:solidFill>
                  <a:schemeClr val="tx1"/>
                </a:solidFill>
                <a:effectLst/>
                <a:uLnTx/>
                <a:uFillTx/>
                <a:latin typeface="SansSerif" pitchFamily="2" charset="2"/>
                <a:ea typeface="+mn-ea"/>
                <a:cs typeface="+mn-cs"/>
              </a:rPr>
              <a:t>Yogesh Prasaad M S</a:t>
            </a: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kumimoji="0" lang="en-US" altLang="en-US" sz="1600" i="0" u="sng" strike="noStrike" kern="0" cap="none" spc="0" normalizeH="0" noProof="0" dirty="0" smtClean="0">
              <a:ln>
                <a:noFill/>
              </a:ln>
              <a:solidFill>
                <a:schemeClr val="tx1"/>
              </a:solidFill>
              <a:effectLst/>
              <a:uLnTx/>
              <a:uFillTx/>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r>
              <a:rPr kumimoji="0" lang="en-US" altLang="en-US" sz="1600" i="0" u="none" strike="noStrike" kern="0" cap="none" spc="0" normalizeH="0" noProof="0" dirty="0" err="1" smtClean="0">
                <a:ln>
                  <a:noFill/>
                </a:ln>
                <a:solidFill>
                  <a:schemeClr val="tx1"/>
                </a:solidFill>
                <a:effectLst/>
                <a:uLnTx/>
                <a:uFillTx/>
                <a:latin typeface="SansSerif" pitchFamily="2" charset="2"/>
                <a:ea typeface="+mn-ea"/>
                <a:cs typeface="+mn-cs"/>
              </a:rPr>
              <a:t>Krishnendu</a:t>
            </a:r>
            <a:r>
              <a:rPr kumimoji="0" lang="en-US" altLang="en-US" sz="1600" i="0" u="none" strike="noStrike" kern="0" cap="none" spc="0" normalizeH="0" noProof="0" dirty="0" smtClean="0">
                <a:ln>
                  <a:noFill/>
                </a:ln>
                <a:solidFill>
                  <a:schemeClr val="tx1"/>
                </a:solidFill>
                <a:effectLst/>
                <a:uLnTx/>
                <a:uFillTx/>
                <a:latin typeface="SansSerif" pitchFamily="2" charset="2"/>
                <a:ea typeface="+mn-ea"/>
                <a:cs typeface="+mn-cs"/>
              </a:rPr>
              <a:t> </a:t>
            </a:r>
            <a:r>
              <a:rPr kumimoji="0" lang="en-US" altLang="en-US" sz="1600" i="0" u="none" strike="noStrike" kern="0" cap="none" spc="0" normalizeH="0" noProof="0" dirty="0" err="1" smtClean="0">
                <a:ln>
                  <a:noFill/>
                </a:ln>
                <a:solidFill>
                  <a:schemeClr val="tx1"/>
                </a:solidFill>
                <a:effectLst/>
                <a:uLnTx/>
                <a:uFillTx/>
                <a:latin typeface="SansSerif" pitchFamily="2" charset="2"/>
                <a:ea typeface="+mn-ea"/>
                <a:cs typeface="+mn-cs"/>
              </a:rPr>
              <a:t>Sinha</a:t>
            </a:r>
            <a:endParaRPr kumimoji="0" lang="en-US" altLang="en-US" sz="1600" i="0" u="none" strike="noStrike" kern="0" cap="none" spc="0" normalizeH="0" noProof="0" dirty="0" smtClean="0">
              <a:ln>
                <a:noFill/>
              </a:ln>
              <a:solidFill>
                <a:schemeClr val="tx1"/>
              </a:solidFill>
              <a:effectLst/>
              <a:uLnTx/>
              <a:uFillTx/>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kumimoji="0" lang="en-US" altLang="en-US" sz="1600" i="0" u="none" strike="noStrike" kern="0" cap="none" spc="0" normalizeH="0" noProof="0" dirty="0" smtClean="0">
              <a:ln>
                <a:noFill/>
              </a:ln>
              <a:solidFill>
                <a:schemeClr val="tx1"/>
              </a:solidFill>
              <a:effectLst/>
              <a:uLnTx/>
              <a:uFillTx/>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r>
              <a:rPr lang="en-US" altLang="en-US" sz="1600" i="1" kern="0" baseline="0" dirty="0" smtClean="0">
                <a:latin typeface="SansSerif" pitchFamily="2" charset="2"/>
                <a:ea typeface="+mn-ea"/>
                <a:cs typeface="+mn-cs"/>
              </a:rPr>
              <a:t>Indian Institute</a:t>
            </a:r>
            <a:r>
              <a:rPr lang="en-US" altLang="en-US" sz="1600" i="1" kern="0" dirty="0" smtClean="0">
                <a:latin typeface="SansSerif" pitchFamily="2" charset="2"/>
                <a:ea typeface="+mn-ea"/>
                <a:cs typeface="+mn-cs"/>
              </a:rPr>
              <a:t> of Technology Bombay</a:t>
            </a: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lang="en-US" altLang="en-US" sz="1600" i="1" kern="0" dirty="0" smtClean="0">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r>
              <a:rPr lang="en-US" altLang="en-US" sz="1600" kern="0" dirty="0" smtClean="0">
                <a:latin typeface="SansSerif" pitchFamily="2" charset="2"/>
                <a:ea typeface="+mn-ea"/>
                <a:cs typeface="+mn-cs"/>
              </a:rPr>
              <a:t>And</a:t>
            </a: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lang="en-US" altLang="en-US" sz="1600" kern="0" dirty="0" smtClean="0">
              <a:latin typeface="SansSerif" pitchFamily="2" charset="2"/>
              <a:ea typeface="+mn-ea"/>
              <a:cs typeface="+mn-cs"/>
            </a:endParaRPr>
          </a:p>
          <a:p>
            <a:pPr lvl="0">
              <a:spcBef>
                <a:spcPct val="20000"/>
              </a:spcBef>
              <a:buClr>
                <a:srgbClr val="E98B01"/>
              </a:buClr>
              <a:defRPr/>
            </a:pPr>
            <a:r>
              <a:rPr lang="en-US" altLang="en-US" sz="1600" kern="0" dirty="0" smtClean="0">
                <a:latin typeface="SansSerif" pitchFamily="2" charset="2"/>
              </a:rPr>
              <a:t>Johan Larsson</a:t>
            </a:r>
          </a:p>
          <a:p>
            <a:pPr lvl="0">
              <a:spcBef>
                <a:spcPct val="20000"/>
              </a:spcBef>
              <a:buClr>
                <a:srgbClr val="E98B01"/>
              </a:buClr>
              <a:defRPr/>
            </a:pPr>
            <a:endParaRPr lang="en-US" altLang="en-US" sz="1600" kern="0" dirty="0" smtClean="0">
              <a:latin typeface="SansSerif" pitchFamily="2" charset="2"/>
            </a:endParaRPr>
          </a:p>
          <a:p>
            <a:pPr lvl="0">
              <a:spcBef>
                <a:spcPct val="20000"/>
              </a:spcBef>
              <a:buClr>
                <a:srgbClr val="E98B01"/>
              </a:buClr>
              <a:defRPr/>
            </a:pPr>
            <a:r>
              <a:rPr lang="en-US" altLang="en-US" sz="1600" i="1" kern="0" dirty="0" smtClean="0">
                <a:latin typeface="SansSerif" pitchFamily="2" charset="2"/>
              </a:rPr>
              <a:t>University of Maryland</a:t>
            </a:r>
            <a:endParaRPr lang="en-US" altLang="en-US" sz="1600" b="1" kern="0" dirty="0" smtClean="0">
              <a:latin typeface="SansSerif" pitchFamily="2" charset="2"/>
              <a:ea typeface="+mn-ea"/>
              <a:cs typeface="+mn-cs"/>
            </a:endParaRPr>
          </a:p>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lang="en-US" altLang="en-US" sz="1600" b="1" kern="0" baseline="0" dirty="0" smtClean="0">
              <a:latin typeface="SansSerif" pitchFamily="2" charset="2"/>
              <a:ea typeface="+mn-ea"/>
              <a:cs typeface="+mn-cs"/>
            </a:endParaRPr>
          </a:p>
        </p:txBody>
      </p:sp>
      <p:sp>
        <p:nvSpPr>
          <p:cNvPr id="12" name="TextBox 11"/>
          <p:cNvSpPr txBox="1"/>
          <p:nvPr/>
        </p:nvSpPr>
        <p:spPr>
          <a:xfrm>
            <a:off x="6588224" y="4797152"/>
            <a:ext cx="2160240" cy="276999"/>
          </a:xfrm>
          <a:prstGeom prst="rect">
            <a:avLst/>
          </a:prstGeom>
          <a:noFill/>
        </p:spPr>
        <p:txBody>
          <a:bodyPr wrap="square" rtlCol="0">
            <a:spAutoFit/>
          </a:bodyPr>
          <a:lstStyle/>
          <a:p>
            <a:r>
              <a:rPr lang="en-US" sz="1200" dirty="0" smtClean="0">
                <a:latin typeface="SansSerif" pitchFamily="2" charset="2"/>
              </a:rPr>
              <a:t>Larsson </a:t>
            </a:r>
            <a:r>
              <a:rPr lang="en-US" sz="1200" i="1" dirty="0" smtClean="0">
                <a:latin typeface="SansSerif" pitchFamily="2" charset="2"/>
              </a:rPr>
              <a:t>et al</a:t>
            </a:r>
            <a:r>
              <a:rPr lang="en-US" sz="1200" dirty="0" smtClean="0">
                <a:latin typeface="SansSerif" pitchFamily="2" charset="2"/>
              </a:rPr>
              <a:t>. JFM 2013</a:t>
            </a:r>
            <a:endParaRPr lang="en-IN" sz="1200" dirty="0">
              <a:latin typeface="SansSerif" pitchFamily="2" charset="2"/>
            </a:endParaRPr>
          </a:p>
        </p:txBody>
      </p:sp>
      <p:sp>
        <p:nvSpPr>
          <p:cNvPr id="8" name="Rectangle 3"/>
          <p:cNvSpPr txBox="1">
            <a:spLocks noChangeArrowheads="1"/>
          </p:cNvSpPr>
          <p:nvPr/>
        </p:nvSpPr>
        <p:spPr bwMode="auto">
          <a:xfrm>
            <a:off x="251520" y="5085184"/>
            <a:ext cx="2880320"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E98B01"/>
              </a:buClr>
              <a:buSzTx/>
              <a:buFont typeface="Times" pitchFamily="80" charset="0"/>
              <a:buNone/>
              <a:tabLst/>
              <a:defRPr/>
            </a:pPr>
            <a:endParaRPr kumimoji="0" lang="en-US" altLang="en-US" sz="1600" b="1" i="0" u="none" strike="noStrike" kern="0" cap="none" spc="0" normalizeH="0" baseline="0" noProof="0" dirty="0" smtClean="0">
              <a:ln>
                <a:noFill/>
              </a:ln>
              <a:solidFill>
                <a:schemeClr val="tx1"/>
              </a:solidFill>
              <a:effectLst/>
              <a:uLnTx/>
              <a:uFillTx/>
              <a:latin typeface="+mn-lt"/>
              <a:ea typeface="+mn-ea"/>
              <a:cs typeface="+mn-cs"/>
            </a:endParaRPr>
          </a:p>
        </p:txBody>
      </p:sp>
      <p:pic>
        <p:nvPicPr>
          <p:cNvPr id="9" name="Picture 8" descr="iitb_logo.jpg"/>
          <p:cNvPicPr>
            <a:picLocks noChangeAspect="1"/>
          </p:cNvPicPr>
          <p:nvPr/>
        </p:nvPicPr>
        <p:blipFill>
          <a:blip r:embed="rId4" cstate="print"/>
          <a:stretch>
            <a:fillRect/>
          </a:stretch>
        </p:blipFill>
        <p:spPr>
          <a:xfrm>
            <a:off x="7596336" y="5400600"/>
            <a:ext cx="1398829" cy="1340768"/>
          </a:xfrm>
          <a:prstGeom prst="rect">
            <a:avLst/>
          </a:prstGeom>
        </p:spPr>
      </p:pic>
    </p:spTree>
    <p:extLst>
      <p:ext uri="{BB962C8B-B14F-4D97-AF65-F5344CB8AC3E}">
        <p14:creationId xmlns:p14="http://schemas.microsoft.com/office/powerpoint/2010/main" xmlns="" val="3727063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eaLnBrk="1" hangingPunct="1"/>
            <a:r>
              <a:rPr lang="en-US" altLang="en-US" dirty="0" smtClean="0">
                <a:latin typeface="SansSerif" pitchFamily="2" charset="2"/>
              </a:rPr>
              <a:t>Error analysis – Grid convergence</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10</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pic>
        <p:nvPicPr>
          <p:cNvPr id="10" name="Picture 9" descr="GridSingle.eps"/>
          <p:cNvPicPr>
            <a:picLocks noChangeAspect="1"/>
          </p:cNvPicPr>
          <p:nvPr/>
        </p:nvPicPr>
        <p:blipFill>
          <a:blip r:embed="rId3" cstate="print"/>
          <a:srcRect l="4326" t="10390" r="10626" b="1445"/>
          <a:stretch>
            <a:fillRect/>
          </a:stretch>
        </p:blipFill>
        <p:spPr>
          <a:xfrm>
            <a:off x="251521" y="1847256"/>
            <a:ext cx="4053651" cy="2589856"/>
          </a:xfrm>
          <a:prstGeom prst="rect">
            <a:avLst/>
          </a:prstGeom>
        </p:spPr>
      </p:pic>
      <p:graphicFrame>
        <p:nvGraphicFramePr>
          <p:cNvPr id="11" name="Table 10"/>
          <p:cNvGraphicFramePr>
            <a:graphicFrameLocks noGrp="1"/>
          </p:cNvGraphicFramePr>
          <p:nvPr/>
        </p:nvGraphicFramePr>
        <p:xfrm>
          <a:off x="216026" y="4941168"/>
          <a:ext cx="8820470" cy="1140537"/>
        </p:xfrm>
        <a:graphic>
          <a:graphicData uri="http://schemas.openxmlformats.org/drawingml/2006/table">
            <a:tbl>
              <a:tblPr firstRow="1" bandRow="1">
                <a:tableStyleId>{F5AB1C69-6EDB-4FF4-983F-18BD219EF322}</a:tableStyleId>
              </a:tblPr>
              <a:tblGrid>
                <a:gridCol w="1764094"/>
                <a:gridCol w="1764094"/>
                <a:gridCol w="1764094"/>
                <a:gridCol w="1764094"/>
                <a:gridCol w="1764094"/>
              </a:tblGrid>
              <a:tr h="599197">
                <a:tc>
                  <a:txBody>
                    <a:bodyPr/>
                    <a:lstStyle/>
                    <a:p>
                      <a:pPr algn="ctr"/>
                      <a:r>
                        <a:rPr lang="en-US" sz="1800" b="1" dirty="0" smtClean="0">
                          <a:solidFill>
                            <a:schemeClr val="tx1"/>
                          </a:solidFill>
                          <a:latin typeface="Calibri" pitchFamily="34" charset="0"/>
                        </a:rPr>
                        <a:t>Color</a:t>
                      </a:r>
                      <a:endParaRPr lang="en-IN" sz="1800" b="1" dirty="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Calibri" pitchFamily="34" charset="0"/>
                        </a:rPr>
                        <a:t>Red</a:t>
                      </a:r>
                      <a:endParaRPr lang="en-IN" sz="1800" b="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FF0000"/>
                          </a:solidFill>
                          <a:latin typeface="Calibri" pitchFamily="34" charset="0"/>
                        </a:rPr>
                        <a:t>Green</a:t>
                      </a:r>
                      <a:endParaRPr lang="en-IN" sz="1800" b="0" dirty="0" smtClean="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Calibri" pitchFamily="34" charset="0"/>
                        </a:rPr>
                        <a:t>Blue</a:t>
                      </a:r>
                      <a:endParaRPr lang="en-IN" sz="1800" b="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Calibri" pitchFamily="34" charset="0"/>
                        </a:rPr>
                        <a:t>Black</a:t>
                      </a:r>
                      <a:endParaRPr lang="en-IN" sz="1800" b="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1340">
                <a:tc>
                  <a:txBody>
                    <a:bodyPr/>
                    <a:lstStyle/>
                    <a:p>
                      <a:pPr algn="ctr"/>
                      <a:r>
                        <a:rPr lang="en-US" sz="1800" b="1" dirty="0" smtClean="0">
                          <a:latin typeface="Calibri" pitchFamily="34" charset="0"/>
                        </a:rPr>
                        <a:t>Grid size</a:t>
                      </a:r>
                      <a:endParaRPr lang="en-IN" sz="1800" b="1"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800" b="0" dirty="0" smtClean="0">
                          <a:latin typeface="Calibri" pitchFamily="34" charset="0"/>
                        </a:rPr>
                        <a:t>π</a:t>
                      </a:r>
                      <a:r>
                        <a:rPr lang="en-US" sz="1800" b="0" dirty="0" smtClean="0">
                          <a:latin typeface="Calibri" pitchFamily="34" charset="0"/>
                        </a:rPr>
                        <a:t>/50</a:t>
                      </a:r>
                      <a:endParaRPr lang="en-IN" sz="1800" b="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800" b="0" dirty="0" smtClean="0">
                          <a:solidFill>
                            <a:srgbClr val="FF0000"/>
                          </a:solidFill>
                          <a:latin typeface="Calibri" pitchFamily="34" charset="0"/>
                        </a:rPr>
                        <a:t>π</a:t>
                      </a:r>
                      <a:r>
                        <a:rPr lang="en-US" sz="1800" b="0" dirty="0" smtClean="0">
                          <a:solidFill>
                            <a:srgbClr val="FF0000"/>
                          </a:solidFill>
                          <a:latin typeface="Calibri" pitchFamily="34" charset="0"/>
                        </a:rPr>
                        <a:t>/100</a:t>
                      </a:r>
                      <a:endParaRPr lang="en-IN" sz="1800" b="0" dirty="0" smtClean="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pitchFamily="34" charset="0"/>
                        </a:rPr>
                        <a:t> </a:t>
                      </a:r>
                      <a:r>
                        <a:rPr lang="el-GR" sz="1800" b="0" dirty="0" smtClean="0">
                          <a:latin typeface="Calibri" pitchFamily="34" charset="0"/>
                        </a:rPr>
                        <a:t>π</a:t>
                      </a:r>
                      <a:r>
                        <a:rPr lang="en-US" sz="1800" b="0" dirty="0" smtClean="0">
                          <a:latin typeface="Calibri" pitchFamily="34" charset="0"/>
                        </a:rPr>
                        <a:t>/200</a:t>
                      </a:r>
                      <a:endParaRPr lang="en-IN" sz="1800" b="0" dirty="0" smtClean="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800" b="0" dirty="0" smtClean="0">
                          <a:latin typeface="Calibri" pitchFamily="34" charset="0"/>
                        </a:rPr>
                        <a:t>π</a:t>
                      </a:r>
                      <a:r>
                        <a:rPr lang="en-US" sz="1800" b="0" dirty="0" smtClean="0">
                          <a:latin typeface="Calibri" pitchFamily="34" charset="0"/>
                        </a:rPr>
                        <a:t>/400</a:t>
                      </a:r>
                      <a:endParaRPr lang="en-IN" sz="1800" b="0" dirty="0" smtClean="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4" name="Picture 13" descr="GridBB.eps"/>
          <p:cNvPicPr>
            <a:picLocks noChangeAspect="1"/>
          </p:cNvPicPr>
          <p:nvPr/>
        </p:nvPicPr>
        <p:blipFill>
          <a:blip r:embed="rId4" cstate="print"/>
          <a:srcRect l="4326" t="10390" r="10626" b="2723"/>
          <a:stretch>
            <a:fillRect/>
          </a:stretch>
        </p:blipFill>
        <p:spPr>
          <a:xfrm>
            <a:off x="4860033" y="1844824"/>
            <a:ext cx="4053651" cy="2552314"/>
          </a:xfrm>
          <a:prstGeom prst="rect">
            <a:avLst/>
          </a:prstGeom>
        </p:spPr>
      </p:pic>
      <p:sp>
        <p:nvSpPr>
          <p:cNvPr id="15" name="TextBox 14"/>
          <p:cNvSpPr txBox="1"/>
          <p:nvPr/>
        </p:nvSpPr>
        <p:spPr>
          <a:xfrm>
            <a:off x="107504" y="1228690"/>
            <a:ext cx="4824536" cy="400110"/>
          </a:xfrm>
          <a:prstGeom prst="rect">
            <a:avLst/>
          </a:prstGeom>
          <a:noFill/>
        </p:spPr>
        <p:txBody>
          <a:bodyPr wrap="square" rtlCol="0">
            <a:spAutoFit/>
          </a:bodyPr>
          <a:lstStyle/>
          <a:p>
            <a:r>
              <a:rPr lang="en-US" sz="2000" dirty="0" smtClean="0">
                <a:latin typeface="SansSerif" pitchFamily="2" charset="2"/>
              </a:rPr>
              <a:t>Combination of acoustic/</a:t>
            </a:r>
            <a:r>
              <a:rPr lang="en-US" sz="2000" dirty="0" err="1" smtClean="0">
                <a:latin typeface="SansSerif" pitchFamily="2" charset="2"/>
              </a:rPr>
              <a:t>vorticity</a:t>
            </a:r>
            <a:r>
              <a:rPr lang="en-US" sz="2000" dirty="0" smtClean="0">
                <a:latin typeface="SansSerif" pitchFamily="2" charset="2"/>
              </a:rPr>
              <a:t>/entropy</a:t>
            </a:r>
            <a:endParaRPr lang="en-IN" sz="2000" dirty="0" smtClean="0">
              <a:latin typeface="SansSerif" pitchFamily="2" charset="2"/>
            </a:endParaRPr>
          </a:p>
        </p:txBody>
      </p:sp>
      <p:sp>
        <p:nvSpPr>
          <p:cNvPr id="16" name="TextBox 15"/>
          <p:cNvSpPr txBox="1"/>
          <p:nvPr/>
        </p:nvSpPr>
        <p:spPr>
          <a:xfrm>
            <a:off x="5292080" y="1300698"/>
            <a:ext cx="3779912" cy="400110"/>
          </a:xfrm>
          <a:prstGeom prst="rect">
            <a:avLst/>
          </a:prstGeom>
          <a:noFill/>
        </p:spPr>
        <p:txBody>
          <a:bodyPr wrap="square" rtlCol="0">
            <a:spAutoFit/>
          </a:bodyPr>
          <a:lstStyle/>
          <a:p>
            <a:r>
              <a:rPr lang="en-US" sz="2000" dirty="0" smtClean="0">
                <a:latin typeface="SansSerif" pitchFamily="2" charset="2"/>
              </a:rPr>
              <a:t>Broadband of acoustic waves</a:t>
            </a:r>
            <a:endParaRPr lang="en-IN" sz="2000" dirty="0" smtClean="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Picture9.png"/>
          <p:cNvPicPr>
            <a:picLocks noChangeAspect="1"/>
          </p:cNvPicPr>
          <p:nvPr/>
        </p:nvPicPr>
        <p:blipFill>
          <a:blip r:embed="rId3" cstate="print"/>
          <a:srcRect l="3846" t="12203" r="7692" b="10511"/>
          <a:stretch>
            <a:fillRect/>
          </a:stretch>
        </p:blipFill>
        <p:spPr>
          <a:xfrm>
            <a:off x="1475656" y="1551574"/>
            <a:ext cx="4464496" cy="1229354"/>
          </a:xfrm>
          <a:prstGeom prst="rect">
            <a:avLst/>
          </a:prstGeom>
        </p:spPr>
      </p:pic>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eaLnBrk="1" hangingPunct="1"/>
            <a:r>
              <a:rPr lang="en-US" altLang="en-US" dirty="0" smtClean="0">
                <a:latin typeface="SansSerif" pitchFamily="2" charset="2"/>
              </a:rPr>
              <a:t>Error analysis – Sponge convergence</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11</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20" name="Rectangle 3"/>
          <p:cNvSpPr txBox="1">
            <a:spLocks noChangeArrowheads="1"/>
          </p:cNvSpPr>
          <p:nvPr/>
        </p:nvSpPr>
        <p:spPr bwMode="auto">
          <a:xfrm>
            <a:off x="323528" y="1052736"/>
            <a:ext cx="8280920" cy="48245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kern="0" dirty="0" smtClean="0">
                <a:latin typeface="SansSerif" pitchFamily="2" charset="2"/>
              </a:rPr>
              <a:t>Sponge region – prevent reflections from outflow</a:t>
            </a:r>
          </a:p>
          <a:p>
            <a:pPr marL="342900" lvl="0" indent="-342900">
              <a:spcBef>
                <a:spcPct val="20000"/>
              </a:spcBef>
              <a:buClr>
                <a:srgbClr val="E98B01"/>
              </a:buClr>
              <a:defRPr/>
            </a:pPr>
            <a:endParaRPr lang="en-US" altLang="en-US" kern="0" dirty="0" smtClean="0">
              <a:latin typeface="SansSerif" pitchFamily="2" charset="2"/>
            </a:endParaRPr>
          </a:p>
          <a:p>
            <a:pPr marL="342900" lvl="0" indent="-342900">
              <a:spcBef>
                <a:spcPct val="20000"/>
              </a:spcBef>
              <a:buClr>
                <a:srgbClr val="E98B01"/>
              </a:buClr>
              <a:buFont typeface="Times" pitchFamily="18" charset="0"/>
              <a:buChar char="•"/>
              <a:defRPr/>
            </a:pPr>
            <a:endParaRPr lang="en-US" altLang="en-US" kern="0" dirty="0" smtClean="0">
              <a:latin typeface="SansSerif" pitchFamily="2" charset="2"/>
            </a:endParaRPr>
          </a:p>
          <a:p>
            <a:pPr marL="342900" lvl="0" indent="-342900">
              <a:spcBef>
                <a:spcPct val="20000"/>
              </a:spcBef>
              <a:buClr>
                <a:srgbClr val="E98B01"/>
              </a:buClr>
              <a:defRPr/>
            </a:pPr>
            <a:endParaRPr lang="en-US" altLang="en-US" kern="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kern="0" dirty="0" smtClean="0">
                <a:latin typeface="SansSerif" pitchFamily="2" charset="2"/>
              </a:rPr>
              <a:t>Reflection coefficient from end of the sponge </a:t>
            </a:r>
          </a:p>
          <a:p>
            <a:pPr marL="800100" lvl="1" indent="-342900">
              <a:spcBef>
                <a:spcPct val="20000"/>
              </a:spcBef>
              <a:buClr>
                <a:srgbClr val="1380DC"/>
              </a:buClr>
              <a:buFont typeface="Wingdings" pitchFamily="2" charset="2"/>
              <a:buChar char="§"/>
              <a:defRPr/>
            </a:pPr>
            <a:r>
              <a:rPr lang="el-GR" altLang="en-US" sz="3200" i="1" kern="0" dirty="0" smtClean="0">
                <a:latin typeface="Calibri" pitchFamily="34" charset="0"/>
                <a:cs typeface="Times New Roman"/>
              </a:rPr>
              <a:t>α</a:t>
            </a:r>
            <a:r>
              <a:rPr lang="en-IN" altLang="en-US" sz="3200" i="1" kern="0" baseline="-25000" dirty="0" smtClean="0">
                <a:latin typeface="SansSerif" pitchFamily="2" charset="2"/>
                <a:cs typeface="Times New Roman"/>
              </a:rPr>
              <a:t>d</a:t>
            </a:r>
            <a:r>
              <a:rPr lang="en-US" altLang="en-US" sz="3200" i="1" kern="0" dirty="0" smtClean="0">
                <a:latin typeface="SansSerif" pitchFamily="2" charset="2"/>
                <a:cs typeface="Times New Roman"/>
              </a:rPr>
              <a:t> ~ </a:t>
            </a:r>
            <a:r>
              <a:rPr lang="el-GR" altLang="en-US" sz="3200" i="1" kern="0" dirty="0" smtClean="0">
                <a:latin typeface="Calibri" pitchFamily="34" charset="0"/>
                <a:cs typeface="Times New Roman"/>
              </a:rPr>
              <a:t>σ</a:t>
            </a:r>
            <a:r>
              <a:rPr lang="en-US" altLang="en-US" sz="3200" i="1" kern="0" baseline="-25000" dirty="0" smtClean="0">
                <a:latin typeface="SansSerif" pitchFamily="2" charset="2"/>
                <a:cs typeface="Times New Roman"/>
              </a:rPr>
              <a:t>sp</a:t>
            </a:r>
            <a:r>
              <a:rPr lang="en-US" altLang="en-US" sz="3200" i="1" kern="0" dirty="0" smtClean="0">
                <a:latin typeface="SansSerif" pitchFamily="2" charset="2"/>
                <a:cs typeface="Times New Roman"/>
              </a:rPr>
              <a:t> </a:t>
            </a:r>
            <a:r>
              <a:rPr lang="en-US" altLang="en-US" sz="3200" i="1" kern="0" dirty="0" err="1" smtClean="0">
                <a:latin typeface="SansSerif" pitchFamily="2" charset="2"/>
                <a:cs typeface="Times New Roman"/>
              </a:rPr>
              <a:t>L</a:t>
            </a:r>
            <a:r>
              <a:rPr lang="en-US" altLang="en-US" sz="3200" i="1" kern="0" baseline="-25000" dirty="0" err="1" smtClean="0">
                <a:latin typeface="SansSerif" pitchFamily="2" charset="2"/>
                <a:cs typeface="Times New Roman"/>
              </a:rPr>
              <a:t>sp</a:t>
            </a:r>
            <a:r>
              <a:rPr lang="en-US" altLang="en-US" kern="0" dirty="0" smtClean="0">
                <a:latin typeface="SansSerif" pitchFamily="2" charset="2"/>
              </a:rPr>
              <a:t>	</a:t>
            </a:r>
            <a:endParaRPr lang="en-US" altLang="en-US" kern="0" dirty="0" smtClean="0">
              <a:latin typeface="SansSerif" pitchFamily="2" charset="2"/>
              <a:cs typeface="Times New Roman"/>
            </a:endParaRPr>
          </a:p>
          <a:p>
            <a:pPr marL="342900" indent="-342900">
              <a:spcBef>
                <a:spcPct val="20000"/>
              </a:spcBef>
              <a:buClr>
                <a:srgbClr val="E98B01"/>
              </a:buClr>
              <a:buFont typeface="Times" pitchFamily="18" charset="0"/>
              <a:buChar char="•"/>
              <a:defRPr/>
            </a:pPr>
            <a:r>
              <a:rPr lang="en-US" altLang="en-US" kern="0" dirty="0" smtClean="0">
                <a:latin typeface="SansSerif" pitchFamily="2" charset="2"/>
              </a:rPr>
              <a:t>Reflection coefficient from inside the sponge</a:t>
            </a:r>
          </a:p>
          <a:p>
            <a:pPr marL="800100" lvl="1" indent="-342900">
              <a:spcBef>
                <a:spcPct val="20000"/>
              </a:spcBef>
              <a:buClr>
                <a:srgbClr val="1380DC"/>
              </a:buClr>
              <a:buFont typeface="Wingdings" pitchFamily="2" charset="2"/>
              <a:buChar char="§"/>
              <a:defRPr/>
            </a:pPr>
            <a:r>
              <a:rPr lang="el-GR" altLang="en-US" sz="3200" i="1" kern="0" dirty="0" smtClean="0">
                <a:latin typeface="Calibri" pitchFamily="34" charset="0"/>
                <a:cs typeface="Times New Roman"/>
              </a:rPr>
              <a:t>α</a:t>
            </a:r>
            <a:r>
              <a:rPr lang="en-IN" altLang="en-US" sz="3200" i="1" kern="0" baseline="-25000" dirty="0" smtClean="0">
                <a:latin typeface="SansSerif" pitchFamily="2" charset="2"/>
                <a:cs typeface="Times New Roman"/>
              </a:rPr>
              <a:t>r</a:t>
            </a:r>
            <a:r>
              <a:rPr lang="en-US" altLang="en-US" sz="3200" i="1" kern="0" dirty="0" smtClean="0">
                <a:latin typeface="SansSerif" pitchFamily="2" charset="2"/>
                <a:cs typeface="Times New Roman"/>
              </a:rPr>
              <a:t> ~ 1 / </a:t>
            </a:r>
            <a:r>
              <a:rPr lang="el-GR" altLang="en-US" sz="3200" i="1" kern="0" dirty="0" smtClean="0">
                <a:latin typeface="Calibri" pitchFamily="34" charset="0"/>
                <a:cs typeface="Times New Roman"/>
              </a:rPr>
              <a:t>σ</a:t>
            </a:r>
            <a:r>
              <a:rPr lang="en-US" altLang="en-US" sz="3200" i="1" kern="0" baseline="-25000" dirty="0" smtClean="0">
                <a:latin typeface="SansSerif" pitchFamily="2" charset="2"/>
                <a:cs typeface="Times New Roman"/>
              </a:rPr>
              <a:t>sp</a:t>
            </a:r>
            <a:r>
              <a:rPr lang="en-US" altLang="en-US" sz="3200" kern="0" dirty="0" smtClean="0">
                <a:latin typeface="SansSerif" pitchFamily="2" charset="2"/>
                <a:cs typeface="Times New Roman"/>
              </a:rPr>
              <a:t>	</a:t>
            </a:r>
            <a:r>
              <a:rPr lang="en-US" altLang="en-US" kern="0" dirty="0" smtClean="0">
                <a:latin typeface="SansSerif" pitchFamily="2" charset="2"/>
                <a:cs typeface="Times New Roman"/>
              </a:rPr>
              <a:t>	</a:t>
            </a:r>
          </a:p>
          <a:p>
            <a:pPr marL="800100" lvl="1" indent="-342900">
              <a:spcBef>
                <a:spcPct val="20000"/>
              </a:spcBef>
              <a:buClr>
                <a:srgbClr val="1380DC"/>
              </a:buClr>
              <a:defRPr/>
            </a:pPr>
            <a:endParaRPr lang="en-US" altLang="en-US" kern="0" baseline="-2500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kern="0" dirty="0" smtClean="0">
                <a:latin typeface="SansSerif" pitchFamily="2" charset="2"/>
              </a:rPr>
              <a:t>Coefficients are independent but not the parameters</a:t>
            </a: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eaLnBrk="1" hangingPunct="1"/>
            <a:r>
              <a:rPr lang="en-US" altLang="en-US" dirty="0" smtClean="0">
                <a:latin typeface="SansSerif" pitchFamily="2" charset="2"/>
              </a:rPr>
              <a:t>Error analysis – Sponge convergence</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12</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graphicFrame>
        <p:nvGraphicFramePr>
          <p:cNvPr id="20" name="Table 19"/>
          <p:cNvGraphicFramePr>
            <a:graphicFrameLocks noGrp="1"/>
          </p:cNvGraphicFramePr>
          <p:nvPr/>
        </p:nvGraphicFramePr>
        <p:xfrm>
          <a:off x="323530" y="4387371"/>
          <a:ext cx="8568950" cy="1705925"/>
        </p:xfrm>
        <a:graphic>
          <a:graphicData uri="http://schemas.openxmlformats.org/drawingml/2006/table">
            <a:tbl>
              <a:tblPr firstRow="1" bandRow="1">
                <a:tableStyleId>{F5AB1C69-6EDB-4FF4-983F-18BD219EF322}</a:tableStyleId>
              </a:tblPr>
              <a:tblGrid>
                <a:gridCol w="1713790"/>
                <a:gridCol w="1713790"/>
                <a:gridCol w="1713790"/>
                <a:gridCol w="1713790"/>
                <a:gridCol w="1713790"/>
              </a:tblGrid>
              <a:tr h="539855">
                <a:tc>
                  <a:txBody>
                    <a:bodyPr/>
                    <a:lstStyle/>
                    <a:p>
                      <a:pPr algn="ctr"/>
                      <a:r>
                        <a:rPr lang="en-US" sz="1800" dirty="0" smtClean="0">
                          <a:solidFill>
                            <a:schemeClr val="tx1"/>
                          </a:solidFill>
                          <a:latin typeface="Calibri" pitchFamily="34" charset="0"/>
                        </a:rPr>
                        <a:t>Color</a:t>
                      </a:r>
                      <a:endParaRPr lang="en-IN" sz="1800" dirty="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Length</a:t>
                      </a:r>
                      <a:endParaRPr lang="en-IN" sz="180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Strength</a:t>
                      </a:r>
                      <a:endParaRPr lang="en-IN" sz="180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cs typeface="Times New Roman"/>
                        </a:rPr>
                        <a:t>Normalized </a:t>
                      </a:r>
                      <a:r>
                        <a:rPr lang="el-GR" sz="1800" dirty="0" smtClean="0">
                          <a:solidFill>
                            <a:schemeClr val="tx1"/>
                          </a:solidFill>
                          <a:latin typeface="Calibri" pitchFamily="34" charset="0"/>
                          <a:cs typeface="Times New Roman"/>
                        </a:rPr>
                        <a:t>α</a:t>
                      </a:r>
                      <a:r>
                        <a:rPr lang="en-US" sz="1800" baseline="-25000" dirty="0" smtClean="0">
                          <a:solidFill>
                            <a:schemeClr val="tx1"/>
                          </a:solidFill>
                          <a:latin typeface="Calibri" pitchFamily="34" charset="0"/>
                          <a:cs typeface="Times New Roman"/>
                        </a:rPr>
                        <a:t>r</a:t>
                      </a:r>
                      <a:endParaRPr lang="en-IN" sz="1800" baseline="-2500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cs typeface="Times New Roman"/>
                        </a:rPr>
                        <a:t>Normalized </a:t>
                      </a:r>
                      <a:r>
                        <a:rPr lang="el-GR" sz="1800" dirty="0" smtClean="0">
                          <a:solidFill>
                            <a:schemeClr val="tx1"/>
                          </a:solidFill>
                          <a:latin typeface="Calibri" pitchFamily="34" charset="0"/>
                          <a:cs typeface="Times New Roman"/>
                        </a:rPr>
                        <a:t>α</a:t>
                      </a:r>
                      <a:r>
                        <a:rPr lang="en-US" sz="1800" baseline="-25000" dirty="0" smtClean="0">
                          <a:solidFill>
                            <a:schemeClr val="tx1"/>
                          </a:solidFill>
                          <a:latin typeface="Calibri" pitchFamily="34" charset="0"/>
                          <a:cs typeface="Times New Roman"/>
                        </a:rPr>
                        <a:t>d</a:t>
                      </a:r>
                      <a:endParaRPr lang="en-IN" sz="1800" baseline="-25000" dirty="0" smtClean="0">
                        <a:solidFill>
                          <a:schemeClr val="tx1"/>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90">
                <a:tc>
                  <a:txBody>
                    <a:bodyPr/>
                    <a:lstStyle/>
                    <a:p>
                      <a:pPr algn="ctr"/>
                      <a:r>
                        <a:rPr lang="en-US" sz="1800" dirty="0" smtClean="0">
                          <a:latin typeface="Calibri" pitchFamily="34" charset="0"/>
                        </a:rPr>
                        <a:t>Red</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1 </a:t>
                      </a:r>
                      <a:r>
                        <a:rPr lang="el-GR" sz="1800" dirty="0" smtClean="0">
                          <a:latin typeface="Calibri" pitchFamily="34" charset="0"/>
                        </a:rPr>
                        <a:t>π</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2.0</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1</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1</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90">
                <a:tc>
                  <a:txBody>
                    <a:bodyPr/>
                    <a:lstStyle/>
                    <a:p>
                      <a:pPr algn="ctr"/>
                      <a:r>
                        <a:rPr lang="en-US" sz="1800" b="0" dirty="0" smtClean="0">
                          <a:solidFill>
                            <a:srgbClr val="FF0000"/>
                          </a:solidFill>
                          <a:latin typeface="Calibri" pitchFamily="34" charset="0"/>
                        </a:rPr>
                        <a:t>Green</a:t>
                      </a:r>
                      <a:endParaRPr lang="en-IN" sz="1800" b="0" dirty="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smtClean="0">
                          <a:solidFill>
                            <a:srgbClr val="FF0000"/>
                          </a:solidFill>
                          <a:latin typeface="Calibri" pitchFamily="34" charset="0"/>
                        </a:rPr>
                        <a:t>4 </a:t>
                      </a:r>
                      <a:r>
                        <a:rPr lang="el-GR" sz="1800" b="0" dirty="0" smtClean="0">
                          <a:solidFill>
                            <a:srgbClr val="FF0000"/>
                          </a:solidFill>
                          <a:latin typeface="Calibri" pitchFamily="34" charset="0"/>
                        </a:rPr>
                        <a:t>π</a:t>
                      </a:r>
                      <a:endParaRPr lang="en-IN" sz="1800" b="0" dirty="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smtClean="0">
                          <a:solidFill>
                            <a:srgbClr val="FF0000"/>
                          </a:solidFill>
                          <a:latin typeface="Calibri" pitchFamily="34" charset="0"/>
                        </a:rPr>
                        <a:t>1.0</a:t>
                      </a:r>
                      <a:endParaRPr lang="en-IN" sz="1800" b="0" dirty="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smtClean="0">
                          <a:solidFill>
                            <a:srgbClr val="FF0000"/>
                          </a:solidFill>
                          <a:latin typeface="Calibri" pitchFamily="34" charset="0"/>
                        </a:rPr>
                        <a:t>2</a:t>
                      </a:r>
                      <a:endParaRPr lang="en-IN" sz="1800" b="0" dirty="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smtClean="0">
                          <a:solidFill>
                            <a:srgbClr val="FF0000"/>
                          </a:solidFill>
                          <a:latin typeface="Calibri" pitchFamily="34" charset="0"/>
                        </a:rPr>
                        <a:t>2</a:t>
                      </a:r>
                      <a:endParaRPr lang="en-IN" sz="1800" b="0" dirty="0">
                        <a:solidFill>
                          <a:srgbClr val="FF0000"/>
                        </a:solidFill>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90">
                <a:tc>
                  <a:txBody>
                    <a:bodyPr/>
                    <a:lstStyle/>
                    <a:p>
                      <a:pPr algn="ctr"/>
                      <a:r>
                        <a:rPr lang="en-US" sz="1800" dirty="0" smtClean="0">
                          <a:latin typeface="Calibri" pitchFamily="34" charset="0"/>
                        </a:rPr>
                        <a:t>Blue</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 16 </a:t>
                      </a:r>
                      <a:r>
                        <a:rPr lang="el-GR" sz="1800" dirty="0" smtClean="0">
                          <a:latin typeface="Calibri" pitchFamily="34" charset="0"/>
                        </a:rPr>
                        <a:t>π</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0.5</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4</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Calibri" pitchFamily="34" charset="0"/>
                        </a:rPr>
                        <a:t>4</a:t>
                      </a:r>
                      <a:endParaRPr lang="en-IN" sz="1800" dirty="0">
                        <a:latin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9" name="Picture 8" descr="SpongeSingle.eps"/>
          <p:cNvPicPr>
            <a:picLocks noChangeAspect="1"/>
          </p:cNvPicPr>
          <p:nvPr/>
        </p:nvPicPr>
        <p:blipFill>
          <a:blip r:embed="rId3" cstate="print"/>
          <a:srcRect l="3022" t="9301" r="10865"/>
          <a:stretch>
            <a:fillRect/>
          </a:stretch>
        </p:blipFill>
        <p:spPr>
          <a:xfrm>
            <a:off x="395536" y="1556792"/>
            <a:ext cx="4104456" cy="2664296"/>
          </a:xfrm>
          <a:prstGeom prst="rect">
            <a:avLst/>
          </a:prstGeom>
        </p:spPr>
      </p:pic>
      <p:pic>
        <p:nvPicPr>
          <p:cNvPr id="10" name="Picture 9" descr="SpongeBB.eps"/>
          <p:cNvPicPr>
            <a:picLocks noChangeAspect="1"/>
          </p:cNvPicPr>
          <p:nvPr/>
        </p:nvPicPr>
        <p:blipFill>
          <a:blip r:embed="rId4" cstate="print"/>
          <a:srcRect l="3022" t="9805" r="10864"/>
          <a:stretch>
            <a:fillRect/>
          </a:stretch>
        </p:blipFill>
        <p:spPr>
          <a:xfrm>
            <a:off x="4788024" y="1571610"/>
            <a:ext cx="4104456" cy="2649478"/>
          </a:xfrm>
          <a:prstGeom prst="rect">
            <a:avLst/>
          </a:prstGeom>
        </p:spPr>
      </p:pic>
      <p:sp>
        <p:nvSpPr>
          <p:cNvPr id="11" name="TextBox 10"/>
          <p:cNvSpPr txBox="1"/>
          <p:nvPr/>
        </p:nvSpPr>
        <p:spPr>
          <a:xfrm>
            <a:off x="251520" y="1084674"/>
            <a:ext cx="4896544" cy="400110"/>
          </a:xfrm>
          <a:prstGeom prst="rect">
            <a:avLst/>
          </a:prstGeom>
          <a:noFill/>
        </p:spPr>
        <p:txBody>
          <a:bodyPr wrap="square" rtlCol="0">
            <a:spAutoFit/>
          </a:bodyPr>
          <a:lstStyle/>
          <a:p>
            <a:r>
              <a:rPr lang="en-US" sz="2000" dirty="0" smtClean="0">
                <a:latin typeface="SansSerif" pitchFamily="2" charset="2"/>
              </a:rPr>
              <a:t>Combination of acoustic/</a:t>
            </a:r>
            <a:r>
              <a:rPr lang="en-US" sz="2000" dirty="0" err="1" smtClean="0">
                <a:latin typeface="SansSerif" pitchFamily="2" charset="2"/>
              </a:rPr>
              <a:t>vorticity</a:t>
            </a:r>
            <a:r>
              <a:rPr lang="en-US" sz="2000" dirty="0" smtClean="0">
                <a:latin typeface="SansSerif" pitchFamily="2" charset="2"/>
              </a:rPr>
              <a:t>/entropy</a:t>
            </a:r>
            <a:endParaRPr lang="en-IN" sz="2000" dirty="0" smtClean="0">
              <a:latin typeface="SansSerif" pitchFamily="2" charset="2"/>
            </a:endParaRPr>
          </a:p>
        </p:txBody>
      </p:sp>
      <p:sp>
        <p:nvSpPr>
          <p:cNvPr id="12" name="TextBox 11"/>
          <p:cNvSpPr txBox="1"/>
          <p:nvPr/>
        </p:nvSpPr>
        <p:spPr>
          <a:xfrm>
            <a:off x="5220072" y="1124744"/>
            <a:ext cx="3779912" cy="400110"/>
          </a:xfrm>
          <a:prstGeom prst="rect">
            <a:avLst/>
          </a:prstGeom>
          <a:noFill/>
        </p:spPr>
        <p:txBody>
          <a:bodyPr wrap="square" rtlCol="0">
            <a:spAutoFit/>
          </a:bodyPr>
          <a:lstStyle/>
          <a:p>
            <a:r>
              <a:rPr lang="en-US" sz="2000" dirty="0" smtClean="0">
                <a:latin typeface="SansSerif" pitchFamily="2" charset="2"/>
              </a:rPr>
              <a:t>Broadband of acoustic waves</a:t>
            </a:r>
            <a:endParaRPr lang="en-IN" sz="2000" dirty="0" smtClean="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3712368" y="3031232"/>
            <a:ext cx="1867744" cy="685800"/>
          </a:xfrm>
        </p:spPr>
        <p:txBody>
          <a:bodyPr/>
          <a:lstStyle/>
          <a:p>
            <a:pPr algn="ctr" eaLnBrk="1" hangingPunct="1"/>
            <a:r>
              <a:rPr lang="en-US" altLang="en-US" sz="3600" dirty="0" smtClean="0">
                <a:latin typeface="SansSerif" pitchFamily="2" charset="2"/>
              </a:rPr>
              <a:t>Results</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13</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Breaking the shock</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14</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0" name="TextBox 9"/>
          <p:cNvSpPr txBox="1"/>
          <p:nvPr/>
        </p:nvSpPr>
        <p:spPr>
          <a:xfrm>
            <a:off x="827584" y="5457418"/>
            <a:ext cx="7272808" cy="707886"/>
          </a:xfrm>
          <a:prstGeom prst="rect">
            <a:avLst/>
          </a:prstGeom>
          <a:noFill/>
        </p:spPr>
        <p:txBody>
          <a:bodyPr wrap="square" rtlCol="0">
            <a:spAutoFit/>
          </a:bodyPr>
          <a:lstStyle/>
          <a:p>
            <a:pPr>
              <a:buClr>
                <a:srgbClr val="E98B01"/>
              </a:buClr>
            </a:pPr>
            <a:r>
              <a:rPr lang="en-US" sz="2000" dirty="0" smtClean="0">
                <a:latin typeface="SansSerif" pitchFamily="2" charset="2"/>
              </a:rPr>
              <a:t>Shock breaking  criteria u</a:t>
            </a:r>
            <a:r>
              <a:rPr lang="en-US" sz="2000" baseline="-25000" dirty="0" smtClean="0">
                <a:latin typeface="SansSerif" pitchFamily="2" charset="2"/>
              </a:rPr>
              <a:t>rms</a:t>
            </a:r>
            <a:r>
              <a:rPr lang="en-US" sz="2000" dirty="0" smtClean="0">
                <a:latin typeface="SansSerif" pitchFamily="2" charset="2"/>
              </a:rPr>
              <a:t>/a ~ 0.175 for M 1.5 normal shock</a:t>
            </a:r>
            <a:br>
              <a:rPr lang="en-US" sz="2000" dirty="0" smtClean="0">
                <a:latin typeface="SansSerif" pitchFamily="2" charset="2"/>
              </a:rPr>
            </a:br>
            <a:r>
              <a:rPr lang="en-US" sz="2000" dirty="0" smtClean="0">
                <a:latin typeface="SansSerif" pitchFamily="2" charset="2"/>
              </a:rPr>
              <a:t>[</a:t>
            </a:r>
            <a:r>
              <a:rPr lang="en-US" sz="2000" dirty="0" err="1" smtClean="0">
                <a:latin typeface="SansSerif" pitchFamily="2" charset="2"/>
              </a:rPr>
              <a:t>Donzis</a:t>
            </a:r>
            <a:r>
              <a:rPr lang="en-US" sz="2000" dirty="0" smtClean="0">
                <a:latin typeface="SansSerif" pitchFamily="2" charset="2"/>
              </a:rPr>
              <a:t> (2012) Larsson et al. (2013)] is exceeded </a:t>
            </a:r>
            <a:r>
              <a:rPr lang="en-US" sz="2000" dirty="0" smtClean="0">
                <a:latin typeface="SansSerif" pitchFamily="2" charset="2"/>
              </a:rPr>
              <a:t>in the </a:t>
            </a:r>
            <a:r>
              <a:rPr lang="en-US" sz="2000" dirty="0" smtClean="0">
                <a:latin typeface="SansSerif" pitchFamily="2" charset="2"/>
              </a:rPr>
              <a:t>cases</a:t>
            </a:r>
            <a:endParaRPr lang="en-IN" sz="2000" dirty="0">
              <a:latin typeface="SansSerif" pitchFamily="2" charset="2"/>
            </a:endParaRPr>
          </a:p>
        </p:txBody>
      </p:sp>
      <p:graphicFrame>
        <p:nvGraphicFramePr>
          <p:cNvPr id="11" name="Table 10"/>
          <p:cNvGraphicFramePr>
            <a:graphicFrameLocks noGrp="1"/>
          </p:cNvGraphicFramePr>
          <p:nvPr/>
        </p:nvGraphicFramePr>
        <p:xfrm>
          <a:off x="1331641" y="980728"/>
          <a:ext cx="5904655" cy="4290571"/>
        </p:xfrm>
        <a:graphic>
          <a:graphicData uri="http://schemas.openxmlformats.org/drawingml/2006/table">
            <a:tbl>
              <a:tblPr firstRow="1" bandRow="1">
                <a:tableStyleId>{F5AB1C69-6EDB-4FF4-983F-18BD219EF322}</a:tableStyleId>
              </a:tblPr>
              <a:tblGrid>
                <a:gridCol w="1968218"/>
                <a:gridCol w="2078792"/>
                <a:gridCol w="1857645"/>
              </a:tblGrid>
              <a:tr h="511051">
                <a:tc>
                  <a:txBody>
                    <a:bodyPr/>
                    <a:lstStyle/>
                    <a:p>
                      <a:r>
                        <a:rPr lang="en-US" sz="1600" baseline="0" dirty="0" smtClean="0">
                          <a:solidFill>
                            <a:schemeClr val="tx1"/>
                          </a:solidFill>
                        </a:rPr>
                        <a:t>Wave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rPr>
                        <a:t>Fluctuation amplitude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rPr>
                        <a:t>u</a:t>
                      </a:r>
                      <a:r>
                        <a:rPr lang="en-US" sz="1600" baseline="-25000" dirty="0" smtClean="0">
                          <a:solidFill>
                            <a:schemeClr val="tx1"/>
                          </a:solidFill>
                        </a:rPr>
                        <a:t>rms</a:t>
                      </a:r>
                      <a:r>
                        <a:rPr lang="en-US" sz="1600" baseline="0" dirty="0" smtClean="0">
                          <a:solidFill>
                            <a:schemeClr val="tx1"/>
                          </a:solidFill>
                        </a:rPr>
                        <a:t> / a</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5443">
                <a:tc>
                  <a:txBody>
                    <a:bodyPr/>
                    <a:lstStyle/>
                    <a:p>
                      <a:r>
                        <a:rPr lang="en-US" sz="1600" baseline="0" dirty="0" smtClean="0"/>
                        <a:t>Entropy single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t>10%</a:t>
                      </a:r>
                      <a:br>
                        <a:rPr lang="en-US" sz="1600" baseline="0" dirty="0" smtClean="0"/>
                      </a:br>
                      <a:r>
                        <a:rPr lang="en-US" sz="1600" baseline="0" dirty="0" smtClean="0"/>
                        <a:t>30%</a:t>
                      </a:r>
                      <a:br>
                        <a:rPr lang="en-US" sz="1600" baseline="0" dirty="0" smtClean="0"/>
                      </a:br>
                      <a:r>
                        <a:rPr lang="en-US" sz="1600" baseline="0" dirty="0" smtClean="0"/>
                        <a:t>50%</a:t>
                      </a:r>
                      <a:br>
                        <a:rPr lang="en-US" sz="1600" baseline="0" dirty="0" smtClean="0"/>
                      </a:br>
                      <a:r>
                        <a:rPr lang="en-US" sz="1600" baseline="0" dirty="0" smtClean="0"/>
                        <a:t>80%</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b="0" i="0" baseline="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5443">
                <a:tc>
                  <a:txBody>
                    <a:bodyPr/>
                    <a:lstStyle/>
                    <a:p>
                      <a:r>
                        <a:rPr lang="en-US" sz="1600" baseline="0" dirty="0" smtClean="0"/>
                        <a:t>Right moving acoustic single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t>10%</a:t>
                      </a:r>
                      <a:br>
                        <a:rPr lang="en-US" sz="1600" baseline="0" dirty="0" smtClean="0"/>
                      </a:br>
                      <a:r>
                        <a:rPr lang="en-US" sz="1600" baseline="0" dirty="0" smtClean="0"/>
                        <a:t>30%</a:t>
                      </a:r>
                      <a:br>
                        <a:rPr lang="en-US" sz="1600" baseline="0" dirty="0" smtClean="0"/>
                      </a:br>
                      <a:r>
                        <a:rPr lang="en-US" sz="1600" baseline="0" dirty="0" smtClean="0"/>
                        <a:t>50%</a:t>
                      </a:r>
                      <a:br>
                        <a:rPr lang="en-US" sz="1600" baseline="0" dirty="0" smtClean="0"/>
                      </a:br>
                      <a:r>
                        <a:rPr lang="en-US" sz="1600" baseline="0" dirty="0" smtClean="0"/>
                        <a:t>80%</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t>0.071</a:t>
                      </a:r>
                      <a:br>
                        <a:rPr lang="en-US" sz="1600" baseline="0" dirty="0" smtClean="0"/>
                      </a:br>
                      <a:r>
                        <a:rPr lang="en-US" sz="1600" baseline="0" dirty="0" smtClean="0"/>
                        <a:t>0.214</a:t>
                      </a:r>
                      <a:br>
                        <a:rPr lang="en-US" sz="1600" baseline="0" dirty="0" smtClean="0"/>
                      </a:br>
                      <a:r>
                        <a:rPr lang="en-US" sz="1600" baseline="0" dirty="0" smtClean="0"/>
                        <a:t>0.357</a:t>
                      </a:r>
                      <a:br>
                        <a:rPr lang="en-US" sz="1600" baseline="0" dirty="0" smtClean="0"/>
                      </a:br>
                      <a:r>
                        <a:rPr lang="en-US" sz="1600" baseline="0" dirty="0" smtClean="0"/>
                        <a:t>0.571</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3247">
                <a:tc>
                  <a:txBody>
                    <a:bodyPr/>
                    <a:lstStyle/>
                    <a:p>
                      <a:r>
                        <a:rPr lang="en-US" sz="1600" baseline="0" dirty="0" smtClean="0"/>
                        <a:t>Right moving acoustic broadband</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t>0.15</a:t>
                      </a:r>
                      <a:br>
                        <a:rPr lang="en-US" sz="1600" baseline="0" dirty="0" smtClean="0"/>
                      </a:br>
                      <a:r>
                        <a:rPr lang="en-US" sz="1600" baseline="0" dirty="0" smtClean="0"/>
                        <a:t>0.225</a:t>
                      </a:r>
                      <a:br>
                        <a:rPr lang="en-US" sz="1600" baseline="0" dirty="0" smtClean="0"/>
                      </a:br>
                      <a:r>
                        <a:rPr lang="en-US" sz="1600" baseline="0" dirty="0" smtClean="0"/>
                        <a:t>0.3</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3247">
                <a:tc>
                  <a:txBody>
                    <a:bodyPr/>
                    <a:lstStyle/>
                    <a:p>
                      <a:r>
                        <a:rPr lang="en-US" sz="1600" baseline="0" dirty="0" smtClean="0"/>
                        <a:t>Left moving acoustic broadband</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t>0.15</a:t>
                      </a:r>
                      <a:br>
                        <a:rPr lang="en-US" sz="1600" baseline="0" dirty="0" smtClean="0"/>
                      </a:br>
                      <a:r>
                        <a:rPr lang="en-US" sz="1600" baseline="0" dirty="0" smtClean="0"/>
                        <a:t>0.225</a:t>
                      </a:r>
                      <a:br>
                        <a:rPr lang="en-US" sz="1600" baseline="0" dirty="0" smtClean="0"/>
                      </a:br>
                      <a:r>
                        <a:rPr lang="en-US" sz="1600" baseline="0" dirty="0" smtClean="0"/>
                        <a:t>0.3</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Can a single mode entropy wave break the shock?</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15</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2" name="TextBox 11"/>
          <p:cNvSpPr txBox="1"/>
          <p:nvPr/>
        </p:nvSpPr>
        <p:spPr>
          <a:xfrm>
            <a:off x="5796136" y="1228690"/>
            <a:ext cx="2592288" cy="400110"/>
          </a:xfrm>
          <a:prstGeom prst="rect">
            <a:avLst/>
          </a:prstGeom>
          <a:noFill/>
        </p:spPr>
        <p:txBody>
          <a:bodyPr wrap="square" rtlCol="0">
            <a:spAutoFit/>
          </a:bodyPr>
          <a:lstStyle/>
          <a:p>
            <a:pPr algn="ctr"/>
            <a:r>
              <a:rPr lang="en-US" sz="2000" dirty="0" smtClean="0">
                <a:latin typeface="SansSerif" pitchFamily="2" charset="2"/>
              </a:rPr>
              <a:t>80% fluctuations</a:t>
            </a:r>
            <a:endParaRPr lang="en-IN" sz="2000" dirty="0">
              <a:latin typeface="SansSerif" pitchFamily="2" charset="2"/>
            </a:endParaRPr>
          </a:p>
        </p:txBody>
      </p:sp>
      <p:sp>
        <p:nvSpPr>
          <p:cNvPr id="13" name="TextBox 12"/>
          <p:cNvSpPr txBox="1"/>
          <p:nvPr/>
        </p:nvSpPr>
        <p:spPr>
          <a:xfrm>
            <a:off x="1691680" y="5457418"/>
            <a:ext cx="5544616" cy="400110"/>
          </a:xfrm>
          <a:prstGeom prst="rect">
            <a:avLst/>
          </a:prstGeom>
          <a:noFill/>
        </p:spPr>
        <p:txBody>
          <a:bodyPr wrap="square" rtlCol="0">
            <a:spAutoFit/>
          </a:bodyPr>
          <a:lstStyle/>
          <a:p>
            <a:pPr algn="ctr">
              <a:buClr>
                <a:srgbClr val="E98B01"/>
              </a:buClr>
            </a:pPr>
            <a:r>
              <a:rPr lang="en-US" sz="2000" dirty="0" smtClean="0">
                <a:latin typeface="SansSerif" pitchFamily="2" charset="2"/>
              </a:rPr>
              <a:t>Clear distinct wavy line – jumps are identifiable</a:t>
            </a:r>
            <a:endParaRPr lang="en-IN" sz="2000" dirty="0">
              <a:latin typeface="SansSerif" pitchFamily="2" charset="2"/>
            </a:endParaRPr>
          </a:p>
        </p:txBody>
      </p:sp>
      <p:pic>
        <p:nvPicPr>
          <p:cNvPr id="15" name="Picture 14" descr="VE30.eps"/>
          <p:cNvPicPr>
            <a:picLocks noChangeAspect="1"/>
          </p:cNvPicPr>
          <p:nvPr/>
        </p:nvPicPr>
        <p:blipFill>
          <a:blip r:embed="rId3" cstate="print"/>
          <a:srcRect l="4326" r="9838" b="1381"/>
          <a:stretch>
            <a:fillRect/>
          </a:stretch>
        </p:blipFill>
        <p:spPr>
          <a:xfrm>
            <a:off x="155657" y="1752869"/>
            <a:ext cx="4344335" cy="3476331"/>
          </a:xfrm>
          <a:prstGeom prst="rect">
            <a:avLst/>
          </a:prstGeom>
        </p:spPr>
      </p:pic>
      <p:sp>
        <p:nvSpPr>
          <p:cNvPr id="16" name="TextBox 15"/>
          <p:cNvSpPr txBox="1"/>
          <p:nvPr/>
        </p:nvSpPr>
        <p:spPr>
          <a:xfrm>
            <a:off x="1259632" y="1167135"/>
            <a:ext cx="2592288" cy="400110"/>
          </a:xfrm>
          <a:prstGeom prst="rect">
            <a:avLst/>
          </a:prstGeom>
          <a:noFill/>
        </p:spPr>
        <p:txBody>
          <a:bodyPr wrap="square" rtlCol="0">
            <a:spAutoFit/>
          </a:bodyPr>
          <a:lstStyle/>
          <a:p>
            <a:pPr algn="ctr"/>
            <a:r>
              <a:rPr lang="en-US" sz="2000" dirty="0" smtClean="0">
                <a:latin typeface="SansSerif" pitchFamily="2" charset="2"/>
              </a:rPr>
              <a:t>30% fluctuations</a:t>
            </a:r>
            <a:endParaRPr lang="en-IN" sz="2000" dirty="0">
              <a:latin typeface="SansSerif" pitchFamily="2" charset="2"/>
            </a:endParaRPr>
          </a:p>
        </p:txBody>
      </p:sp>
      <p:pic>
        <p:nvPicPr>
          <p:cNvPr id="17" name="Picture 16" descr="VE80.eps"/>
          <p:cNvPicPr>
            <a:picLocks noChangeAspect="1"/>
          </p:cNvPicPr>
          <p:nvPr/>
        </p:nvPicPr>
        <p:blipFill>
          <a:blip r:embed="rId4" cstate="print"/>
          <a:srcRect l="4326" r="10626" b="1381"/>
          <a:stretch>
            <a:fillRect/>
          </a:stretch>
        </p:blipFill>
        <p:spPr>
          <a:xfrm>
            <a:off x="4644008" y="1772816"/>
            <a:ext cx="4304453" cy="3476331"/>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Can a single mode acoustic wave break the shock?</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16</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9" name="TextBox 8"/>
          <p:cNvSpPr txBox="1"/>
          <p:nvPr/>
        </p:nvSpPr>
        <p:spPr>
          <a:xfrm>
            <a:off x="1331640" y="1156682"/>
            <a:ext cx="2592288" cy="400110"/>
          </a:xfrm>
          <a:prstGeom prst="rect">
            <a:avLst/>
          </a:prstGeom>
          <a:noFill/>
        </p:spPr>
        <p:txBody>
          <a:bodyPr wrap="square" rtlCol="0">
            <a:spAutoFit/>
          </a:bodyPr>
          <a:lstStyle/>
          <a:p>
            <a:pPr algn="ctr"/>
            <a:r>
              <a:rPr lang="en-US" sz="2000" dirty="0" smtClean="0">
                <a:latin typeface="SansSerif" pitchFamily="2" charset="2"/>
              </a:rPr>
              <a:t>50% fluctuations</a:t>
            </a:r>
            <a:endParaRPr lang="en-IN" sz="2000" dirty="0">
              <a:latin typeface="SansSerif" pitchFamily="2" charset="2"/>
            </a:endParaRPr>
          </a:p>
        </p:txBody>
      </p:sp>
      <p:sp>
        <p:nvSpPr>
          <p:cNvPr id="10" name="TextBox 9"/>
          <p:cNvSpPr txBox="1"/>
          <p:nvPr/>
        </p:nvSpPr>
        <p:spPr>
          <a:xfrm>
            <a:off x="5724128" y="1196752"/>
            <a:ext cx="2592288" cy="400110"/>
          </a:xfrm>
          <a:prstGeom prst="rect">
            <a:avLst/>
          </a:prstGeom>
          <a:noFill/>
        </p:spPr>
        <p:txBody>
          <a:bodyPr wrap="square" rtlCol="0">
            <a:spAutoFit/>
          </a:bodyPr>
          <a:lstStyle/>
          <a:p>
            <a:pPr algn="ctr"/>
            <a:r>
              <a:rPr lang="en-US" sz="2000" dirty="0" smtClean="0">
                <a:latin typeface="SansSerif" pitchFamily="2" charset="2"/>
              </a:rPr>
              <a:t>80% fluctuations</a:t>
            </a:r>
            <a:endParaRPr lang="en-IN" sz="2000" dirty="0">
              <a:latin typeface="SansSerif" pitchFamily="2" charset="2"/>
            </a:endParaRPr>
          </a:p>
        </p:txBody>
      </p:sp>
      <p:sp>
        <p:nvSpPr>
          <p:cNvPr id="11" name="TextBox 10"/>
          <p:cNvSpPr txBox="1"/>
          <p:nvPr/>
        </p:nvSpPr>
        <p:spPr>
          <a:xfrm>
            <a:off x="2267744" y="5457418"/>
            <a:ext cx="4464496" cy="400110"/>
          </a:xfrm>
          <a:prstGeom prst="rect">
            <a:avLst/>
          </a:prstGeom>
          <a:noFill/>
        </p:spPr>
        <p:txBody>
          <a:bodyPr wrap="square" rtlCol="0">
            <a:spAutoFit/>
          </a:bodyPr>
          <a:lstStyle/>
          <a:p>
            <a:pPr algn="ctr">
              <a:buClr>
                <a:srgbClr val="E98B01"/>
              </a:buClr>
            </a:pPr>
            <a:r>
              <a:rPr lang="en-US" sz="2000" dirty="0" smtClean="0">
                <a:latin typeface="SansSerif" pitchFamily="2" charset="2"/>
              </a:rPr>
              <a:t>Sharp jump in pressure is identifiable</a:t>
            </a:r>
            <a:endParaRPr lang="en-IN" sz="2000" dirty="0">
              <a:latin typeface="SansSerif" pitchFamily="2" charset="2"/>
            </a:endParaRPr>
          </a:p>
        </p:txBody>
      </p:sp>
      <p:pic>
        <p:nvPicPr>
          <p:cNvPr id="13" name="Picture 12" descr="PA50.eps"/>
          <p:cNvPicPr>
            <a:picLocks noChangeAspect="1"/>
          </p:cNvPicPr>
          <p:nvPr/>
        </p:nvPicPr>
        <p:blipFill>
          <a:blip r:embed="rId3" cstate="print"/>
          <a:srcRect l="3538" r="9838"/>
          <a:stretch>
            <a:fillRect/>
          </a:stretch>
        </p:blipFill>
        <p:spPr>
          <a:xfrm>
            <a:off x="179512" y="1632180"/>
            <a:ext cx="4384217" cy="3525012"/>
          </a:xfrm>
          <a:prstGeom prst="rect">
            <a:avLst/>
          </a:prstGeom>
        </p:spPr>
      </p:pic>
      <p:pic>
        <p:nvPicPr>
          <p:cNvPr id="15" name="Picture 14" descr="PA80.eps"/>
          <p:cNvPicPr>
            <a:picLocks noChangeAspect="1"/>
          </p:cNvPicPr>
          <p:nvPr/>
        </p:nvPicPr>
        <p:blipFill>
          <a:blip r:embed="rId4" cstate="print"/>
          <a:srcRect l="4326" r="9051"/>
          <a:stretch>
            <a:fillRect/>
          </a:stretch>
        </p:blipFill>
        <p:spPr>
          <a:xfrm>
            <a:off x="4652329" y="1632180"/>
            <a:ext cx="4384167" cy="3525012"/>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Can acoustic broadband waves break the shock?</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17</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1" name="TextBox 10"/>
          <p:cNvSpPr txBox="1"/>
          <p:nvPr/>
        </p:nvSpPr>
        <p:spPr>
          <a:xfrm>
            <a:off x="827584" y="1095127"/>
            <a:ext cx="3024336" cy="400110"/>
          </a:xfrm>
          <a:prstGeom prst="rect">
            <a:avLst/>
          </a:prstGeom>
          <a:noFill/>
        </p:spPr>
        <p:txBody>
          <a:bodyPr wrap="square" rtlCol="0">
            <a:spAutoFit/>
          </a:bodyPr>
          <a:lstStyle/>
          <a:p>
            <a:pPr algn="ctr"/>
            <a:r>
              <a:rPr lang="en-US" sz="2000" dirty="0" smtClean="0">
                <a:latin typeface="SansSerif" pitchFamily="2" charset="2"/>
              </a:rPr>
              <a:t>Left moving – 20%</a:t>
            </a:r>
            <a:endParaRPr lang="en-IN" sz="2000" dirty="0">
              <a:latin typeface="SansSerif" pitchFamily="2" charset="2"/>
            </a:endParaRPr>
          </a:p>
        </p:txBody>
      </p:sp>
      <p:sp>
        <p:nvSpPr>
          <p:cNvPr id="12" name="TextBox 11"/>
          <p:cNvSpPr txBox="1"/>
          <p:nvPr/>
        </p:nvSpPr>
        <p:spPr>
          <a:xfrm>
            <a:off x="5364088" y="1124744"/>
            <a:ext cx="3240360" cy="400110"/>
          </a:xfrm>
          <a:prstGeom prst="rect">
            <a:avLst/>
          </a:prstGeom>
          <a:noFill/>
        </p:spPr>
        <p:txBody>
          <a:bodyPr wrap="square" rtlCol="0">
            <a:spAutoFit/>
          </a:bodyPr>
          <a:lstStyle/>
          <a:p>
            <a:pPr algn="ctr"/>
            <a:r>
              <a:rPr lang="en-US" sz="2000" dirty="0" smtClean="0">
                <a:latin typeface="SansSerif" pitchFamily="2" charset="2"/>
              </a:rPr>
              <a:t>Right moving – 20%</a:t>
            </a:r>
            <a:endParaRPr lang="en-IN" sz="2000" dirty="0">
              <a:latin typeface="SansSerif" pitchFamily="2" charset="2"/>
            </a:endParaRPr>
          </a:p>
        </p:txBody>
      </p:sp>
      <p:sp>
        <p:nvSpPr>
          <p:cNvPr id="13" name="TextBox 12"/>
          <p:cNvSpPr txBox="1"/>
          <p:nvPr/>
        </p:nvSpPr>
        <p:spPr>
          <a:xfrm>
            <a:off x="1907704" y="5621178"/>
            <a:ext cx="5904656" cy="400110"/>
          </a:xfrm>
          <a:prstGeom prst="rect">
            <a:avLst/>
          </a:prstGeom>
          <a:noFill/>
        </p:spPr>
        <p:txBody>
          <a:bodyPr wrap="square" rtlCol="0">
            <a:spAutoFit/>
          </a:bodyPr>
          <a:lstStyle/>
          <a:p>
            <a:pPr algn="ctr">
              <a:buClr>
                <a:srgbClr val="E98B01"/>
              </a:buClr>
            </a:pPr>
            <a:r>
              <a:rPr lang="en-US" sz="2000" dirty="0" smtClean="0">
                <a:latin typeface="SansSerif" pitchFamily="2" charset="2"/>
              </a:rPr>
              <a:t>Intact shock for higher intensities in velocity field</a:t>
            </a:r>
            <a:endParaRPr lang="en-IN" sz="2000" dirty="0">
              <a:latin typeface="SansSerif" pitchFamily="2" charset="2"/>
            </a:endParaRPr>
          </a:p>
        </p:txBody>
      </p:sp>
      <p:pic>
        <p:nvPicPr>
          <p:cNvPr id="15" name="Picture 14" descr="BBPA20.eps"/>
          <p:cNvPicPr>
            <a:picLocks noChangeAspect="1"/>
          </p:cNvPicPr>
          <p:nvPr/>
        </p:nvPicPr>
        <p:blipFill>
          <a:blip r:embed="rId3" cstate="print"/>
          <a:srcRect l="3538" r="10626"/>
          <a:stretch>
            <a:fillRect/>
          </a:stretch>
        </p:blipFill>
        <p:spPr>
          <a:xfrm>
            <a:off x="4692161" y="1700808"/>
            <a:ext cx="4344335" cy="3525012"/>
          </a:xfrm>
          <a:prstGeom prst="rect">
            <a:avLst/>
          </a:prstGeom>
        </p:spPr>
      </p:pic>
      <p:pic>
        <p:nvPicPr>
          <p:cNvPr id="17" name="Picture 16" descr="BBNA20.eps"/>
          <p:cNvPicPr>
            <a:picLocks noChangeAspect="1"/>
          </p:cNvPicPr>
          <p:nvPr/>
        </p:nvPicPr>
        <p:blipFill>
          <a:blip r:embed="rId4" cstate="print"/>
          <a:srcRect l="3538" r="10626"/>
          <a:stretch>
            <a:fillRect/>
          </a:stretch>
        </p:blipFill>
        <p:spPr>
          <a:xfrm>
            <a:off x="107504" y="1772816"/>
            <a:ext cx="4344335" cy="3525012"/>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Den.eps"/>
          <p:cNvPicPr>
            <a:picLocks noChangeAspect="1"/>
          </p:cNvPicPr>
          <p:nvPr/>
        </p:nvPicPr>
        <p:blipFill>
          <a:blip r:embed="rId3" cstate="print"/>
          <a:srcRect l="3538" t="8165" r="9838" b="2512"/>
          <a:stretch>
            <a:fillRect/>
          </a:stretch>
        </p:blipFill>
        <p:spPr>
          <a:xfrm>
            <a:off x="3995936" y="1268760"/>
            <a:ext cx="5023582" cy="3607824"/>
          </a:xfrm>
          <a:prstGeom prst="rect">
            <a:avLst/>
          </a:prstGeom>
        </p:spPr>
      </p:pic>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18</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6" name="Rectangle 2"/>
          <p:cNvSpPr txBox="1">
            <a:spLocks noChangeArrowheads="1"/>
          </p:cNvSpPr>
          <p:nvPr/>
        </p:nvSpPr>
        <p:spPr bwMode="auto">
          <a:xfrm>
            <a:off x="539552" y="78904"/>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chemeClr val="tx2"/>
                </a:solidFill>
                <a:effectLst/>
                <a:uLnTx/>
                <a:uFillTx/>
                <a:latin typeface="SansSerif" pitchFamily="2" charset="2"/>
                <a:ea typeface="+mj-ea"/>
                <a:cs typeface="+mj-cs"/>
              </a:rPr>
              <a:t>Replicate</a:t>
            </a:r>
            <a:r>
              <a:rPr kumimoji="0" lang="en-US" altLang="en-US" sz="2400" b="0" i="0" u="none" strike="noStrike" kern="0" cap="none" spc="0" normalizeH="0" noProof="0" dirty="0" smtClean="0">
                <a:ln>
                  <a:noFill/>
                </a:ln>
                <a:solidFill>
                  <a:schemeClr val="tx2"/>
                </a:solidFill>
                <a:effectLst/>
                <a:uLnTx/>
                <a:uFillTx/>
                <a:latin typeface="SansSerif" pitchFamily="2" charset="2"/>
                <a:ea typeface="+mj-ea"/>
                <a:cs typeface="+mj-cs"/>
              </a:rPr>
              <a:t> 3D features in 1D interactions</a:t>
            </a:r>
            <a:endParaRPr kumimoji="0" lang="en-US" altLang="en-US" sz="2400" b="0" i="0" u="none" strike="noStrike" kern="0" cap="none" spc="0" normalizeH="0" baseline="0" noProof="0" dirty="0" smtClean="0">
              <a:ln>
                <a:noFill/>
              </a:ln>
              <a:solidFill>
                <a:schemeClr val="tx2"/>
              </a:solidFill>
              <a:effectLst/>
              <a:uLnTx/>
              <a:uFillTx/>
              <a:latin typeface="SansSerif" pitchFamily="2" charset="2"/>
              <a:ea typeface="+mj-ea"/>
              <a:cs typeface="+mj-cs"/>
            </a:endParaRPr>
          </a:p>
        </p:txBody>
      </p:sp>
      <p:sp>
        <p:nvSpPr>
          <p:cNvPr id="9" name="Rectangle 3"/>
          <p:cNvSpPr txBox="1">
            <a:spLocks noChangeArrowheads="1"/>
          </p:cNvSpPr>
          <p:nvPr/>
        </p:nvSpPr>
        <p:spPr bwMode="auto">
          <a:xfrm>
            <a:off x="107504" y="1988840"/>
            <a:ext cx="3960440" cy="2592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DNS database of 3D shock turbulence interaction</a:t>
            </a:r>
          </a:p>
          <a:p>
            <a:pPr marL="800100" lvl="1" indent="-342900">
              <a:spcBef>
                <a:spcPct val="20000"/>
              </a:spcBef>
              <a:buClr>
                <a:srgbClr val="1380DC"/>
              </a:buClr>
              <a:buFont typeface="Wingdings" pitchFamily="2" charset="2"/>
              <a:buChar char="§"/>
              <a:defRPr/>
            </a:pPr>
            <a:r>
              <a:rPr lang="en-US" altLang="en-US" sz="2000" kern="0" dirty="0" smtClean="0">
                <a:latin typeface="SansSerif" pitchFamily="2" charset="2"/>
              </a:rPr>
              <a:t>Re</a:t>
            </a:r>
            <a:r>
              <a:rPr lang="el-GR" altLang="en-US" sz="2000" kern="0" baseline="-25000" dirty="0" smtClean="0">
                <a:latin typeface="Calibri" pitchFamily="34" charset="0"/>
              </a:rPr>
              <a:t>λ</a:t>
            </a:r>
            <a:r>
              <a:rPr lang="en-US" altLang="en-US" sz="2000" kern="0" baseline="-25000" dirty="0" smtClean="0">
                <a:latin typeface="SansSerif" pitchFamily="2" charset="2"/>
              </a:rPr>
              <a:t> </a:t>
            </a:r>
            <a:r>
              <a:rPr lang="en-US" altLang="en-US" sz="2000" kern="0" dirty="0" smtClean="0">
                <a:latin typeface="SansSerif" pitchFamily="2" charset="2"/>
              </a:rPr>
              <a:t>40, M 1.5 and M</a:t>
            </a:r>
            <a:r>
              <a:rPr lang="en-US" altLang="en-US" sz="2000" kern="0" baseline="-25000" dirty="0" smtClean="0">
                <a:latin typeface="SansSerif" pitchFamily="2" charset="2"/>
              </a:rPr>
              <a:t>t</a:t>
            </a:r>
            <a:r>
              <a:rPr lang="en-US" altLang="en-US" sz="2000" kern="0" dirty="0" smtClean="0">
                <a:latin typeface="SansSerif" pitchFamily="2" charset="2"/>
              </a:rPr>
              <a:t> </a:t>
            </a:r>
            <a:r>
              <a:rPr lang="en-US" altLang="en-US" sz="2000" kern="0" dirty="0" smtClean="0">
                <a:latin typeface="SansSerif" pitchFamily="2" charset="2"/>
              </a:rPr>
              <a:t>0.16</a:t>
            </a:r>
          </a:p>
          <a:p>
            <a:pPr marL="342900" lvl="0" indent="-342900">
              <a:spcBef>
                <a:spcPct val="20000"/>
              </a:spcBef>
              <a:buClr>
                <a:srgbClr val="E98B01"/>
              </a:buClr>
              <a:defRPr/>
            </a:pPr>
            <a:endParaRPr lang="en-US" altLang="en-US" sz="2000" kern="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Corresponds to 10% fluctuation levels for planar waves</a:t>
            </a:r>
            <a:endParaRPr lang="en-US" altLang="en-US" sz="2000" kern="0" dirty="0" smtClean="0">
              <a:latin typeface="SansSerif" pitchFamily="2" charset="2"/>
            </a:endParaRPr>
          </a:p>
        </p:txBody>
      </p:sp>
      <p:sp>
        <p:nvSpPr>
          <p:cNvPr id="12" name="TextBox 11"/>
          <p:cNvSpPr txBox="1"/>
          <p:nvPr/>
        </p:nvSpPr>
        <p:spPr>
          <a:xfrm>
            <a:off x="4283968" y="5149641"/>
            <a:ext cx="4752528" cy="1015663"/>
          </a:xfrm>
          <a:prstGeom prst="rect">
            <a:avLst/>
          </a:prstGeom>
          <a:noFill/>
        </p:spPr>
        <p:txBody>
          <a:bodyPr wrap="square" rtlCol="0">
            <a:spAutoFit/>
          </a:bodyPr>
          <a:lstStyle/>
          <a:p>
            <a:r>
              <a:rPr lang="en-US" sz="2000" dirty="0" smtClean="0">
                <a:latin typeface="SansSerif" pitchFamily="2" charset="2"/>
              </a:rPr>
              <a:t>Sinusoidal single mode entropy wave interacting with a shock giving rise to sinusoidal fluctuations downstream</a:t>
            </a:r>
            <a:endParaRPr lang="en-IN" sz="2000" dirty="0" smtClean="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19</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6" name="Rectangle 2"/>
          <p:cNvSpPr txBox="1">
            <a:spLocks noChangeArrowheads="1"/>
          </p:cNvSpPr>
          <p:nvPr/>
        </p:nvSpPr>
        <p:spPr bwMode="auto">
          <a:xfrm>
            <a:off x="539552" y="78904"/>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chemeClr val="tx2"/>
                </a:solidFill>
                <a:effectLst/>
                <a:uLnTx/>
                <a:uFillTx/>
                <a:latin typeface="SansSerif" pitchFamily="2" charset="2"/>
                <a:ea typeface="+mj-ea"/>
                <a:cs typeface="+mj-cs"/>
              </a:rPr>
              <a:t>Cases and terminologies</a:t>
            </a:r>
            <a:endParaRPr kumimoji="0" lang="en-US" altLang="en-US" sz="2400" b="0" i="0" u="none" strike="noStrike" kern="0" cap="none" spc="0" normalizeH="0" baseline="0" noProof="0" dirty="0" smtClean="0">
              <a:ln>
                <a:noFill/>
              </a:ln>
              <a:solidFill>
                <a:schemeClr val="tx2"/>
              </a:solidFill>
              <a:effectLst/>
              <a:uLnTx/>
              <a:uFillTx/>
              <a:latin typeface="SansSerif" pitchFamily="2" charset="2"/>
              <a:ea typeface="+mj-ea"/>
              <a:cs typeface="+mj-cs"/>
            </a:endParaRPr>
          </a:p>
        </p:txBody>
      </p:sp>
      <p:graphicFrame>
        <p:nvGraphicFramePr>
          <p:cNvPr id="11" name="Table 10"/>
          <p:cNvGraphicFramePr>
            <a:graphicFrameLocks noGrp="1"/>
          </p:cNvGraphicFramePr>
          <p:nvPr/>
        </p:nvGraphicFramePr>
        <p:xfrm>
          <a:off x="4139952" y="1268760"/>
          <a:ext cx="4824535" cy="4453300"/>
        </p:xfrm>
        <a:graphic>
          <a:graphicData uri="http://schemas.openxmlformats.org/drawingml/2006/table">
            <a:tbl>
              <a:tblPr firstRow="1" bandRow="1">
                <a:tableStyleId>{F5AB1C69-6EDB-4FF4-983F-18BD219EF322}</a:tableStyleId>
              </a:tblPr>
              <a:tblGrid>
                <a:gridCol w="1608178"/>
                <a:gridCol w="1698525"/>
                <a:gridCol w="1517832"/>
              </a:tblGrid>
              <a:tr h="311484">
                <a:tc>
                  <a:txBody>
                    <a:bodyPr/>
                    <a:lstStyle/>
                    <a:p>
                      <a:pPr algn="ctr"/>
                      <a:r>
                        <a:rPr lang="en-US" sz="1600" baseline="0" dirty="0" smtClean="0">
                          <a:solidFill>
                            <a:schemeClr val="tx1"/>
                          </a:solidFill>
                        </a:rPr>
                        <a:t>Wave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solidFill>
                            <a:schemeClr val="tx1"/>
                          </a:solidFill>
                        </a:rPr>
                        <a:t>Fluctuation amplitude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solidFill>
                            <a:schemeClr val="tx1"/>
                          </a:solidFill>
                        </a:rPr>
                        <a:t>u</a:t>
                      </a:r>
                      <a:r>
                        <a:rPr lang="en-US" sz="1600" baseline="-25000" dirty="0" smtClean="0">
                          <a:solidFill>
                            <a:schemeClr val="tx1"/>
                          </a:solidFill>
                        </a:rPr>
                        <a:t>rms</a:t>
                      </a:r>
                      <a:r>
                        <a:rPr lang="en-US" sz="1600" baseline="0" dirty="0" smtClean="0">
                          <a:solidFill>
                            <a:schemeClr val="tx1"/>
                          </a:solidFill>
                        </a:rPr>
                        <a:t> / a</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2340">
                <a:tc>
                  <a:txBody>
                    <a:bodyPr/>
                    <a:lstStyle/>
                    <a:p>
                      <a:pPr algn="ctr"/>
                      <a:r>
                        <a:rPr lang="en-US" sz="1600" baseline="0" dirty="0" smtClean="0"/>
                        <a:t>Entropy single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10</a:t>
                      </a:r>
                      <a:r>
                        <a:rPr lang="en-US" sz="1600" baseline="0" dirty="0" smtClean="0"/>
                        <a:t>%</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2340">
                <a:tc>
                  <a:txBody>
                    <a:bodyPr/>
                    <a:lstStyle/>
                    <a:p>
                      <a:pPr algn="ctr"/>
                      <a:r>
                        <a:rPr lang="en-US" sz="1600" baseline="0" dirty="0" smtClean="0"/>
                        <a:t>Right moving acoustic single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10</a:t>
                      </a:r>
                      <a:r>
                        <a:rPr lang="en-US" sz="1600" baseline="0" dirty="0" smtClean="0"/>
                        <a:t>%</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0.071</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2340">
                <a:tc>
                  <a:txBody>
                    <a:bodyPr/>
                    <a:lstStyle/>
                    <a:p>
                      <a:pPr algn="ctr"/>
                      <a:r>
                        <a:rPr lang="en-US" sz="1600" baseline="0" dirty="0" smtClean="0"/>
                        <a:t>Left moving </a:t>
                      </a:r>
                      <a:r>
                        <a:rPr lang="en-US" sz="1600" baseline="0" dirty="0" smtClean="0"/>
                        <a:t>acoustic single mode</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10%</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0.071</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6912">
                <a:tc>
                  <a:txBody>
                    <a:bodyPr/>
                    <a:lstStyle/>
                    <a:p>
                      <a:pPr algn="ctr"/>
                      <a:r>
                        <a:rPr lang="en-US" sz="1600" baseline="0" dirty="0" smtClean="0"/>
                        <a:t>Right moving acoustic broadband</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0.15</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6912">
                <a:tc>
                  <a:txBody>
                    <a:bodyPr/>
                    <a:lstStyle/>
                    <a:p>
                      <a:pPr algn="ctr"/>
                      <a:r>
                        <a:rPr lang="en-US" sz="1600" baseline="0" dirty="0" smtClean="0"/>
                        <a:t>Left moving acoustic broadband</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aseline="0" dirty="0" smtClean="0"/>
                        <a:t>0.15</a:t>
                      </a:r>
                      <a:endParaRPr lang="en-IN" sz="1600" b="0" i="0" baseline="0" dirty="0">
                        <a:solidFill>
                          <a:schemeClr val="tx1"/>
                        </a:solidFill>
                        <a:latin typeface="SansSerif" pitchFamily="2" charset="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3" name="Rectangle 3"/>
          <p:cNvSpPr txBox="1">
            <a:spLocks noChangeArrowheads="1"/>
          </p:cNvSpPr>
          <p:nvPr/>
        </p:nvSpPr>
        <p:spPr bwMode="auto">
          <a:xfrm>
            <a:off x="144016" y="2132856"/>
            <a:ext cx="3995936" cy="29523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Shock position </a:t>
            </a:r>
            <a:r>
              <a:rPr lang="en-US" altLang="en-US" sz="2000" kern="0" dirty="0" smtClean="0">
                <a:latin typeface="SansSerif" pitchFamily="2" charset="2"/>
              </a:rPr>
              <a:t>– </a:t>
            </a:r>
            <a:r>
              <a:rPr lang="en-US" altLang="en-US" sz="2000" kern="0" dirty="0" smtClean="0">
                <a:latin typeface="SansSerif" pitchFamily="2" charset="2"/>
              </a:rPr>
              <a:t>using half pressure rise and linear interpolation</a:t>
            </a:r>
          </a:p>
          <a:p>
            <a:pPr marL="342900" lvl="0" indent="-342900">
              <a:spcBef>
                <a:spcPct val="20000"/>
              </a:spcBef>
              <a:buClr>
                <a:srgbClr val="E98B01"/>
              </a:buClr>
              <a:defRPr/>
            </a:pPr>
            <a:endParaRPr lang="en-US" altLang="en-US" sz="2000" kern="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Shock strength (</a:t>
            </a:r>
            <a:r>
              <a:rPr lang="el-GR" altLang="en-US" sz="2000" kern="0" dirty="0" smtClean="0">
                <a:latin typeface="Arial"/>
                <a:cs typeface="Arial"/>
              </a:rPr>
              <a:t>θ</a:t>
            </a:r>
            <a:r>
              <a:rPr lang="en-US" altLang="en-US" sz="2000" kern="0" dirty="0" smtClean="0">
                <a:latin typeface="SansSerif" pitchFamily="2" charset="2"/>
              </a:rPr>
              <a:t>) – using jump in density values from just upstream and downstream of shock</a:t>
            </a: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35" descr="scramjet.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0032" y="1484784"/>
            <a:ext cx="4176464" cy="1829007"/>
          </a:xfrm>
          <a:prstGeom prst="rect">
            <a:avLst/>
          </a:prstGeom>
          <a:noFill/>
          <a:ln w="9525">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Motivation</a:t>
            </a:r>
          </a:p>
        </p:txBody>
      </p:sp>
      <p:sp>
        <p:nvSpPr>
          <p:cNvPr id="4100" name="Rectangle 3"/>
          <p:cNvSpPr>
            <a:spLocks noGrp="1" noChangeArrowheads="1"/>
          </p:cNvSpPr>
          <p:nvPr>
            <p:ph type="body" idx="1"/>
          </p:nvPr>
        </p:nvSpPr>
        <p:spPr>
          <a:xfrm>
            <a:off x="158824" y="1700808"/>
            <a:ext cx="4557192" cy="3960440"/>
          </a:xfrm>
        </p:spPr>
        <p:txBody>
          <a:bodyPr/>
          <a:lstStyle/>
          <a:p>
            <a:r>
              <a:rPr lang="en-US" altLang="en-US" sz="2000" dirty="0" smtClean="0">
                <a:latin typeface="SansSerif" pitchFamily="2" charset="2"/>
              </a:rPr>
              <a:t>Shock wave boundary layer interaction (SBLI)</a:t>
            </a:r>
          </a:p>
          <a:p>
            <a:endParaRPr lang="en-US" altLang="en-US" sz="2000" dirty="0" smtClean="0">
              <a:latin typeface="SansSerif" pitchFamily="2" charset="2"/>
            </a:endParaRPr>
          </a:p>
          <a:p>
            <a:pPr eaLnBrk="1" hangingPunct="1"/>
            <a:r>
              <a:rPr lang="en-US" altLang="en-US" sz="2000" dirty="0" smtClean="0">
                <a:latin typeface="SansSerif" pitchFamily="2" charset="2"/>
              </a:rPr>
              <a:t>High speed flow applications</a:t>
            </a:r>
          </a:p>
          <a:p>
            <a:pPr eaLnBrk="1" hangingPunct="1"/>
            <a:endParaRPr lang="en-US" altLang="en-US" sz="2000" dirty="0" smtClean="0">
              <a:latin typeface="SansSerif" pitchFamily="2" charset="2"/>
            </a:endParaRPr>
          </a:p>
          <a:p>
            <a:pPr eaLnBrk="1" hangingPunct="1"/>
            <a:r>
              <a:rPr lang="en-US" altLang="en-US" sz="2000" dirty="0" smtClean="0">
                <a:latin typeface="SansSerif" pitchFamily="2" charset="2"/>
              </a:rPr>
              <a:t>Increased heating and pressure loads</a:t>
            </a:r>
          </a:p>
          <a:p>
            <a:pPr eaLnBrk="1" hangingPunct="1"/>
            <a:endParaRPr lang="en-US" altLang="en-US" sz="2000" dirty="0" smtClean="0">
              <a:latin typeface="SansSerif" pitchFamily="2" charset="2"/>
            </a:endParaRPr>
          </a:p>
          <a:p>
            <a:r>
              <a:rPr lang="en-US" altLang="en-US" sz="2000" dirty="0" smtClean="0">
                <a:latin typeface="SansSerif" pitchFamily="2" charset="2"/>
              </a:rPr>
              <a:t>Better flow control methodologies and novel aerospace vehicle designs</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pic>
        <p:nvPicPr>
          <p:cNvPr id="19"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60032" y="3944838"/>
            <a:ext cx="3816424" cy="207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1" name="TextBox 10"/>
          <p:cNvSpPr txBox="1"/>
          <p:nvPr/>
        </p:nvSpPr>
        <p:spPr>
          <a:xfrm>
            <a:off x="7092280" y="3356992"/>
            <a:ext cx="1872208" cy="276999"/>
          </a:xfrm>
          <a:prstGeom prst="rect">
            <a:avLst/>
          </a:prstGeom>
          <a:noFill/>
        </p:spPr>
        <p:txBody>
          <a:bodyPr wrap="square" rtlCol="0">
            <a:spAutoFit/>
          </a:bodyPr>
          <a:lstStyle/>
          <a:p>
            <a:r>
              <a:rPr lang="en-US" sz="1200" dirty="0" smtClean="0">
                <a:latin typeface="SansSerif" pitchFamily="2" charset="2"/>
              </a:rPr>
              <a:t>Stanford FPCE Group</a:t>
            </a:r>
            <a:endParaRPr lang="en-IN" sz="1200" dirty="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0" y="78904"/>
            <a:ext cx="9144000" cy="685800"/>
          </a:xfrm>
        </p:spPr>
        <p:txBody>
          <a:bodyPr/>
          <a:lstStyle/>
          <a:p>
            <a:pPr algn="ctr"/>
            <a:r>
              <a:rPr lang="en-US" altLang="en-US" dirty="0" smtClean="0">
                <a:latin typeface="SansSerif" pitchFamily="2" charset="2"/>
              </a:rPr>
              <a:t>Correlations of shock speed (</a:t>
            </a:r>
            <a:r>
              <a:rPr lang="en-US" altLang="en-US" dirty="0" err="1" smtClean="0">
                <a:latin typeface="SansSerif" pitchFamily="2" charset="2"/>
              </a:rPr>
              <a:t>u</a:t>
            </a:r>
            <a:r>
              <a:rPr lang="en-US" altLang="en-US" dirty="0" err="1" smtClean="0">
                <a:cs typeface="Arial"/>
              </a:rPr>
              <a:t>′</a:t>
            </a:r>
            <a:r>
              <a:rPr lang="en-US" altLang="en-US" baseline="-25000" dirty="0" err="1" smtClean="0">
                <a:latin typeface="SansSerif" pitchFamily="2" charset="2"/>
              </a:rPr>
              <a:t>s</a:t>
            </a:r>
            <a:r>
              <a:rPr lang="en-US" altLang="en-US" dirty="0" smtClean="0">
                <a:latin typeface="SansSerif" pitchFamily="2" charset="2"/>
              </a:rPr>
              <a:t>)</a:t>
            </a:r>
            <a:r>
              <a:rPr lang="en-US" altLang="en-US" baseline="-25000" dirty="0" smtClean="0">
                <a:latin typeface="SansSerif" pitchFamily="2" charset="2"/>
              </a:rPr>
              <a:t> </a:t>
            </a:r>
            <a:r>
              <a:rPr lang="en-US" altLang="en-US" dirty="0" smtClean="0">
                <a:latin typeface="SansSerif" pitchFamily="2" charset="2"/>
              </a:rPr>
              <a:t>with shock position (</a:t>
            </a:r>
            <a:r>
              <a:rPr lang="en-US" altLang="en-US" dirty="0" err="1" smtClean="0">
                <a:latin typeface="SansSerif" pitchFamily="2" charset="2"/>
              </a:rPr>
              <a:t>x</a:t>
            </a:r>
            <a:r>
              <a:rPr lang="en-US" altLang="en-US" dirty="0" err="1" smtClean="0">
                <a:latin typeface="Arial"/>
                <a:cs typeface="Arial"/>
              </a:rPr>
              <a:t>′</a:t>
            </a:r>
            <a:r>
              <a:rPr lang="en-US" altLang="en-US" baseline="-25000" dirty="0" err="1" smtClean="0">
                <a:latin typeface="SansSerif" pitchFamily="2" charset="2"/>
              </a:rPr>
              <a:t>s</a:t>
            </a:r>
            <a:r>
              <a:rPr lang="en-US" altLang="en-US" dirty="0" smtClean="0">
                <a:latin typeface="SansSerif" pitchFamily="2" charset="2"/>
                <a:cs typeface="Arial"/>
              </a:rPr>
              <a:t>)</a:t>
            </a:r>
            <a:endParaRPr lang="en-US" altLang="en-US" dirty="0" smtClean="0">
              <a:latin typeface="SansSerif" pitchFamily="2" charset="2"/>
            </a:endParaRP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20</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9" name="Rectangle 3"/>
          <p:cNvSpPr txBox="1">
            <a:spLocks noChangeArrowheads="1"/>
          </p:cNvSpPr>
          <p:nvPr/>
        </p:nvSpPr>
        <p:spPr bwMode="auto">
          <a:xfrm>
            <a:off x="323528" y="980728"/>
            <a:ext cx="8496944" cy="1584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Zero correlation at zero time lag is observed in all cases – shock position is integral of shock speed</a:t>
            </a:r>
          </a:p>
          <a:p>
            <a:pPr marL="342900" lvl="0" indent="-342900">
              <a:spcBef>
                <a:spcPct val="20000"/>
              </a:spcBef>
              <a:buClr>
                <a:srgbClr val="E98B01"/>
              </a:buClr>
              <a:defRPr/>
            </a:pPr>
            <a:endParaRPr lang="en-US" altLang="en-US" sz="2000" kern="0" dirty="0" smtClean="0">
              <a:latin typeface="SansSerif" pitchFamily="2" charset="2"/>
            </a:endParaRPr>
          </a:p>
          <a:p>
            <a:pPr marL="342900" indent="-342900">
              <a:spcBef>
                <a:spcPct val="20000"/>
              </a:spcBef>
              <a:buClr>
                <a:srgbClr val="E98B01"/>
              </a:buClr>
              <a:buFont typeface="Times" pitchFamily="18" charset="0"/>
              <a:buChar char="•"/>
              <a:defRPr/>
            </a:pPr>
            <a:r>
              <a:rPr lang="en-US" altLang="en-US" sz="2000" kern="0" dirty="0" smtClean="0">
                <a:latin typeface="SansSerif" pitchFamily="2" charset="2"/>
              </a:rPr>
              <a:t>Positive shock speed – pushed back shock</a:t>
            </a:r>
          </a:p>
          <a:p>
            <a:pPr marL="342900" lvl="0" indent="-342900">
              <a:spcBef>
                <a:spcPct val="20000"/>
              </a:spcBef>
              <a:buClr>
                <a:srgbClr val="E98B01"/>
              </a:buClr>
              <a:buFont typeface="Times" pitchFamily="18" charset="0"/>
              <a:buChar char="•"/>
              <a:defRPr/>
            </a:pPr>
            <a:endParaRPr lang="en-US" altLang="en-US" sz="2000" kern="0" dirty="0" smtClean="0">
              <a:latin typeface="SansSerif" pitchFamily="2" charset="2"/>
            </a:endParaRPr>
          </a:p>
        </p:txBody>
      </p:sp>
      <p:pic>
        <p:nvPicPr>
          <p:cNvPr id="12" name="Picture 11" descr="Position.eps"/>
          <p:cNvPicPr>
            <a:picLocks noChangeAspect="1"/>
          </p:cNvPicPr>
          <p:nvPr/>
        </p:nvPicPr>
        <p:blipFill>
          <a:blip r:embed="rId3" cstate="print"/>
          <a:srcRect l="1518" t="7180" r="10462"/>
          <a:stretch>
            <a:fillRect/>
          </a:stretch>
        </p:blipFill>
        <p:spPr>
          <a:xfrm>
            <a:off x="395536" y="3097884"/>
            <a:ext cx="4176464" cy="3067420"/>
          </a:xfrm>
          <a:prstGeom prst="rect">
            <a:avLst/>
          </a:prstGeom>
        </p:spPr>
      </p:pic>
      <p:pic>
        <p:nvPicPr>
          <p:cNvPr id="13" name="Picture 12" descr="BBPosition.eps"/>
          <p:cNvPicPr>
            <a:picLocks noChangeAspect="1"/>
          </p:cNvPicPr>
          <p:nvPr/>
        </p:nvPicPr>
        <p:blipFill>
          <a:blip r:embed="rId4" cstate="print"/>
          <a:srcRect l="1543" t="7508" r="9558"/>
          <a:stretch>
            <a:fillRect/>
          </a:stretch>
        </p:blipFill>
        <p:spPr>
          <a:xfrm>
            <a:off x="4716016" y="3108722"/>
            <a:ext cx="4218150" cy="3056582"/>
          </a:xfrm>
          <a:prstGeom prst="rect">
            <a:avLst/>
          </a:prstGeom>
        </p:spPr>
      </p:pic>
      <p:sp>
        <p:nvSpPr>
          <p:cNvPr id="14" name="TextBox 13"/>
          <p:cNvSpPr txBox="1"/>
          <p:nvPr/>
        </p:nvSpPr>
        <p:spPr>
          <a:xfrm>
            <a:off x="1115616" y="2636912"/>
            <a:ext cx="3024336" cy="400110"/>
          </a:xfrm>
          <a:prstGeom prst="rect">
            <a:avLst/>
          </a:prstGeom>
          <a:noFill/>
        </p:spPr>
        <p:txBody>
          <a:bodyPr wrap="square" rtlCol="0">
            <a:spAutoFit/>
          </a:bodyPr>
          <a:lstStyle/>
          <a:p>
            <a:pPr algn="ctr"/>
            <a:r>
              <a:rPr lang="en-US" sz="2000" dirty="0" smtClean="0">
                <a:latin typeface="SansSerif" pitchFamily="2" charset="2"/>
              </a:rPr>
              <a:t>Single mode waves</a:t>
            </a:r>
            <a:endParaRPr lang="en-IN" sz="2000" dirty="0">
              <a:latin typeface="SansSerif" pitchFamily="2" charset="2"/>
            </a:endParaRPr>
          </a:p>
        </p:txBody>
      </p:sp>
      <p:sp>
        <p:nvSpPr>
          <p:cNvPr id="15" name="TextBox 14"/>
          <p:cNvSpPr txBox="1"/>
          <p:nvPr/>
        </p:nvSpPr>
        <p:spPr>
          <a:xfrm>
            <a:off x="5580112" y="2636912"/>
            <a:ext cx="3024336" cy="400110"/>
          </a:xfrm>
          <a:prstGeom prst="rect">
            <a:avLst/>
          </a:prstGeom>
          <a:noFill/>
        </p:spPr>
        <p:txBody>
          <a:bodyPr wrap="square" rtlCol="0">
            <a:spAutoFit/>
          </a:bodyPr>
          <a:lstStyle/>
          <a:p>
            <a:pPr algn="ctr"/>
            <a:r>
              <a:rPr lang="en-US" sz="2000" dirty="0" smtClean="0">
                <a:latin typeface="SansSerif" pitchFamily="2" charset="2"/>
              </a:rPr>
              <a:t>Broadband of waves</a:t>
            </a:r>
            <a:endParaRPr lang="en-IN" sz="2000" dirty="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0" y="78904"/>
            <a:ext cx="9144000" cy="685800"/>
          </a:xfrm>
        </p:spPr>
        <p:txBody>
          <a:bodyPr/>
          <a:lstStyle/>
          <a:p>
            <a:pPr algn="ctr"/>
            <a:r>
              <a:rPr lang="en-US" altLang="en-US" dirty="0" smtClean="0">
                <a:latin typeface="SansSerif" pitchFamily="2" charset="2"/>
              </a:rPr>
              <a:t>Correlations of shock speed (</a:t>
            </a:r>
            <a:r>
              <a:rPr lang="en-US" altLang="en-US" dirty="0" err="1" smtClean="0">
                <a:latin typeface="SansSerif" pitchFamily="2" charset="2"/>
              </a:rPr>
              <a:t>u</a:t>
            </a:r>
            <a:r>
              <a:rPr lang="en-US" altLang="en-US" dirty="0" err="1" smtClean="0">
                <a:cs typeface="Arial"/>
              </a:rPr>
              <a:t>′</a:t>
            </a:r>
            <a:r>
              <a:rPr lang="en-US" altLang="en-US" baseline="-25000" dirty="0" err="1" smtClean="0">
                <a:latin typeface="SansSerif" pitchFamily="2" charset="2"/>
              </a:rPr>
              <a:t>s</a:t>
            </a:r>
            <a:r>
              <a:rPr lang="en-US" altLang="en-US" dirty="0" smtClean="0">
                <a:latin typeface="SansSerif" pitchFamily="2" charset="2"/>
              </a:rPr>
              <a:t>) with upstream velocity fluctuations (</a:t>
            </a:r>
            <a:r>
              <a:rPr lang="en-US" altLang="en-US" dirty="0" err="1" smtClean="0">
                <a:latin typeface="SansSerif" pitchFamily="2" charset="2"/>
              </a:rPr>
              <a:t>u</a:t>
            </a:r>
            <a:r>
              <a:rPr lang="en-US" altLang="en-US" dirty="0" err="1" smtClean="0">
                <a:cs typeface="Arial"/>
              </a:rPr>
              <a:t>′</a:t>
            </a:r>
            <a:r>
              <a:rPr lang="en-US" altLang="en-US" baseline="-25000" dirty="0" err="1" smtClean="0">
                <a:latin typeface="SansSerif" pitchFamily="2" charset="2"/>
              </a:rPr>
              <a:t>u</a:t>
            </a:r>
            <a:r>
              <a:rPr lang="en-US" altLang="en-US" dirty="0" smtClean="0">
                <a:latin typeface="SansSerif" pitchFamily="2" charset="2"/>
                <a:cs typeface="Arial"/>
              </a:rPr>
              <a:t>)</a:t>
            </a:r>
            <a:endParaRPr lang="en-US" altLang="en-US" dirty="0" smtClean="0">
              <a:latin typeface="SansSerif" pitchFamily="2" charset="2"/>
            </a:endParaRP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21</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3" name="Rectangle 3"/>
          <p:cNvSpPr txBox="1">
            <a:spLocks noChangeArrowheads="1"/>
          </p:cNvSpPr>
          <p:nvPr/>
        </p:nvSpPr>
        <p:spPr bwMode="auto">
          <a:xfrm>
            <a:off x="251520" y="908720"/>
            <a:ext cx="8640960"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buClr>
                <a:srgbClr val="E98B01"/>
              </a:buClr>
              <a:buFont typeface="Arial" pitchFamily="34" charset="0"/>
              <a:buChar char="•"/>
            </a:pPr>
            <a:r>
              <a:rPr lang="en-IN" sz="2000" dirty="0" smtClean="0">
                <a:latin typeface="SansSerif" pitchFamily="2" charset="2"/>
              </a:rPr>
              <a:t> Periodic variations with changes in time lag – single mode</a:t>
            </a:r>
          </a:p>
          <a:p>
            <a:pPr>
              <a:buClr>
                <a:srgbClr val="E98B01"/>
              </a:buClr>
            </a:pPr>
            <a:endParaRPr lang="en-IN" sz="2000" dirty="0" smtClean="0">
              <a:latin typeface="SansSerif" pitchFamily="2" charset="2"/>
            </a:endParaRPr>
          </a:p>
          <a:p>
            <a:pPr>
              <a:buClr>
                <a:srgbClr val="E98B01"/>
              </a:buClr>
              <a:buFont typeface="Arial" pitchFamily="34" charset="0"/>
              <a:buChar char="•"/>
            </a:pPr>
            <a:r>
              <a:rPr lang="en-US" sz="2000" dirty="0" smtClean="0">
                <a:latin typeface="SansSerif" pitchFamily="2" charset="2"/>
              </a:rPr>
              <a:t> High intensity velocity fluctuations – positive shock speed</a:t>
            </a:r>
          </a:p>
        </p:txBody>
      </p:sp>
      <p:sp>
        <p:nvSpPr>
          <p:cNvPr id="11" name="TextBox 10"/>
          <p:cNvSpPr txBox="1"/>
          <p:nvPr/>
        </p:nvSpPr>
        <p:spPr>
          <a:xfrm>
            <a:off x="1115616" y="2420888"/>
            <a:ext cx="3024336" cy="400110"/>
          </a:xfrm>
          <a:prstGeom prst="rect">
            <a:avLst/>
          </a:prstGeom>
          <a:noFill/>
        </p:spPr>
        <p:txBody>
          <a:bodyPr wrap="square" rtlCol="0">
            <a:spAutoFit/>
          </a:bodyPr>
          <a:lstStyle/>
          <a:p>
            <a:pPr algn="ctr"/>
            <a:r>
              <a:rPr lang="en-US" sz="2000" dirty="0" smtClean="0">
                <a:latin typeface="SansSerif" pitchFamily="2" charset="2"/>
              </a:rPr>
              <a:t>Single mode waves</a:t>
            </a:r>
            <a:endParaRPr lang="en-IN" sz="2000" dirty="0">
              <a:latin typeface="SansSerif" pitchFamily="2" charset="2"/>
            </a:endParaRPr>
          </a:p>
        </p:txBody>
      </p:sp>
      <p:sp>
        <p:nvSpPr>
          <p:cNvPr id="12" name="TextBox 11"/>
          <p:cNvSpPr txBox="1"/>
          <p:nvPr/>
        </p:nvSpPr>
        <p:spPr>
          <a:xfrm>
            <a:off x="5580112" y="2420888"/>
            <a:ext cx="3024336" cy="400110"/>
          </a:xfrm>
          <a:prstGeom prst="rect">
            <a:avLst/>
          </a:prstGeom>
          <a:noFill/>
        </p:spPr>
        <p:txBody>
          <a:bodyPr wrap="square" rtlCol="0">
            <a:spAutoFit/>
          </a:bodyPr>
          <a:lstStyle/>
          <a:p>
            <a:pPr algn="ctr"/>
            <a:r>
              <a:rPr lang="en-US" sz="2000" dirty="0" smtClean="0">
                <a:latin typeface="SansSerif" pitchFamily="2" charset="2"/>
              </a:rPr>
              <a:t>Broadband of waves</a:t>
            </a:r>
            <a:endParaRPr lang="en-IN" sz="2000" dirty="0">
              <a:latin typeface="SansSerif" pitchFamily="2" charset="2"/>
            </a:endParaRPr>
          </a:p>
        </p:txBody>
      </p:sp>
      <p:pic>
        <p:nvPicPr>
          <p:cNvPr id="15" name="Picture 14" descr="BBUVelocity.eps"/>
          <p:cNvPicPr>
            <a:picLocks noChangeAspect="1"/>
          </p:cNvPicPr>
          <p:nvPr/>
        </p:nvPicPr>
        <p:blipFill>
          <a:blip r:embed="rId3" cstate="print"/>
          <a:srcRect l="1736" t="8877" r="9720"/>
          <a:stretch>
            <a:fillRect/>
          </a:stretch>
        </p:blipFill>
        <p:spPr>
          <a:xfrm>
            <a:off x="4788024" y="2996952"/>
            <a:ext cx="4201305" cy="3011341"/>
          </a:xfrm>
          <a:prstGeom prst="rect">
            <a:avLst/>
          </a:prstGeom>
        </p:spPr>
      </p:pic>
      <p:pic>
        <p:nvPicPr>
          <p:cNvPr id="16" name="Picture 15" descr="Position.eps"/>
          <p:cNvPicPr>
            <a:picLocks noChangeAspect="1"/>
          </p:cNvPicPr>
          <p:nvPr/>
        </p:nvPicPr>
        <p:blipFill>
          <a:blip r:embed="rId4" cstate="print"/>
          <a:srcRect l="1039" t="8877" r="8681"/>
          <a:stretch>
            <a:fillRect/>
          </a:stretch>
        </p:blipFill>
        <p:spPr>
          <a:xfrm>
            <a:off x="323528" y="2996952"/>
            <a:ext cx="4283676" cy="3011341"/>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0" y="78904"/>
            <a:ext cx="9144000" cy="685800"/>
          </a:xfrm>
        </p:spPr>
        <p:txBody>
          <a:bodyPr/>
          <a:lstStyle/>
          <a:p>
            <a:pPr algn="ctr"/>
            <a:r>
              <a:rPr lang="en-US" altLang="en-US" dirty="0" smtClean="0">
                <a:latin typeface="SansSerif" pitchFamily="2" charset="2"/>
              </a:rPr>
              <a:t>Correlations of shock speed (</a:t>
            </a:r>
            <a:r>
              <a:rPr lang="en-US" altLang="en-US" dirty="0" err="1" smtClean="0">
                <a:latin typeface="SansSerif" pitchFamily="2" charset="2"/>
              </a:rPr>
              <a:t>u</a:t>
            </a:r>
            <a:r>
              <a:rPr lang="en-US" altLang="en-US" dirty="0" err="1" smtClean="0">
                <a:cs typeface="Arial"/>
              </a:rPr>
              <a:t>′</a:t>
            </a:r>
            <a:r>
              <a:rPr lang="en-US" altLang="en-US" baseline="-25000" dirty="0" err="1" smtClean="0">
                <a:latin typeface="SansSerif" pitchFamily="2" charset="2"/>
              </a:rPr>
              <a:t>s</a:t>
            </a:r>
            <a:r>
              <a:rPr lang="en-US" altLang="en-US" dirty="0" smtClean="0">
                <a:latin typeface="SansSerif" pitchFamily="2" charset="2"/>
              </a:rPr>
              <a:t>) with shock strength (</a:t>
            </a:r>
            <a:r>
              <a:rPr lang="el-GR" altLang="en-US" dirty="0" smtClean="0">
                <a:latin typeface="Arial"/>
                <a:cs typeface="Arial"/>
              </a:rPr>
              <a:t>θ</a:t>
            </a:r>
            <a:r>
              <a:rPr lang="en-US" altLang="en-US" dirty="0" smtClean="0">
                <a:cs typeface="Arial"/>
              </a:rPr>
              <a:t>′</a:t>
            </a:r>
            <a:r>
              <a:rPr lang="en-US" altLang="en-US" dirty="0" smtClean="0">
                <a:latin typeface="SansSerif" pitchFamily="2" charset="2"/>
                <a:cs typeface="Arial"/>
              </a:rPr>
              <a:t>)</a:t>
            </a:r>
            <a:endParaRPr lang="en-US" altLang="en-US" dirty="0" smtClean="0">
              <a:latin typeface="SansSerif" pitchFamily="2" charset="2"/>
            </a:endParaRP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22</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6" name="Rectangle 3"/>
          <p:cNvSpPr txBox="1">
            <a:spLocks noChangeArrowheads="1"/>
          </p:cNvSpPr>
          <p:nvPr/>
        </p:nvSpPr>
        <p:spPr bwMode="auto">
          <a:xfrm>
            <a:off x="251520" y="1124744"/>
            <a:ext cx="8640960"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buClr>
                <a:srgbClr val="E98B01"/>
              </a:buClr>
              <a:buFont typeface="Arial" pitchFamily="34" charset="0"/>
              <a:buChar char="•"/>
            </a:pPr>
            <a:r>
              <a:rPr lang="en-IN" sz="2000" dirty="0" smtClean="0">
                <a:latin typeface="SansSerif" pitchFamily="2" charset="2"/>
              </a:rPr>
              <a:t> Negative time lag – positive shock speed followed by stronger shock</a:t>
            </a:r>
            <a:br>
              <a:rPr lang="en-IN" sz="2000" dirty="0" smtClean="0">
                <a:latin typeface="SansSerif" pitchFamily="2" charset="2"/>
              </a:rPr>
            </a:br>
            <a:r>
              <a:rPr lang="en-IN" sz="2000" dirty="0" smtClean="0">
                <a:latin typeface="SansSerif" pitchFamily="2" charset="2"/>
              </a:rPr>
              <a:t>                               -- </a:t>
            </a:r>
            <a:r>
              <a:rPr lang="en-US" sz="2000" dirty="0" smtClean="0">
                <a:latin typeface="SansSerif" pitchFamily="2" charset="2"/>
              </a:rPr>
              <a:t>negative shock speed followed by weaker shock</a:t>
            </a:r>
            <a:endParaRPr lang="en-IN" sz="2000" dirty="0" smtClean="0">
              <a:latin typeface="SansSerif" pitchFamily="2" charset="2"/>
            </a:endParaRPr>
          </a:p>
          <a:p>
            <a:pPr>
              <a:buClr>
                <a:srgbClr val="E98B01"/>
              </a:buClr>
            </a:pPr>
            <a:endParaRPr lang="en-IN" sz="2000" dirty="0" smtClean="0">
              <a:latin typeface="SansSerif" pitchFamily="2" charset="2"/>
            </a:endParaRPr>
          </a:p>
          <a:p>
            <a:pPr>
              <a:buClr>
                <a:srgbClr val="E98B01"/>
              </a:buClr>
              <a:buFont typeface="Arial" pitchFamily="34" charset="0"/>
              <a:buChar char="•"/>
            </a:pPr>
            <a:r>
              <a:rPr lang="en-IN" sz="2000" dirty="0" smtClean="0">
                <a:latin typeface="SansSerif" pitchFamily="2" charset="2"/>
              </a:rPr>
              <a:t> Pushed back shock is stronger</a:t>
            </a:r>
          </a:p>
        </p:txBody>
      </p:sp>
      <p:sp>
        <p:nvSpPr>
          <p:cNvPr id="10" name="TextBox 9"/>
          <p:cNvSpPr txBox="1"/>
          <p:nvPr/>
        </p:nvSpPr>
        <p:spPr>
          <a:xfrm>
            <a:off x="1115616" y="2740858"/>
            <a:ext cx="3024336" cy="400110"/>
          </a:xfrm>
          <a:prstGeom prst="rect">
            <a:avLst/>
          </a:prstGeom>
          <a:noFill/>
        </p:spPr>
        <p:txBody>
          <a:bodyPr wrap="square" rtlCol="0">
            <a:spAutoFit/>
          </a:bodyPr>
          <a:lstStyle/>
          <a:p>
            <a:pPr algn="ctr"/>
            <a:r>
              <a:rPr lang="en-US" sz="2000" dirty="0" smtClean="0">
                <a:latin typeface="SansSerif" pitchFamily="2" charset="2"/>
              </a:rPr>
              <a:t>Single mode waves</a:t>
            </a:r>
            <a:endParaRPr lang="en-IN" sz="2000" dirty="0">
              <a:latin typeface="SansSerif" pitchFamily="2" charset="2"/>
            </a:endParaRPr>
          </a:p>
        </p:txBody>
      </p:sp>
      <p:sp>
        <p:nvSpPr>
          <p:cNvPr id="12" name="TextBox 11"/>
          <p:cNvSpPr txBox="1"/>
          <p:nvPr/>
        </p:nvSpPr>
        <p:spPr>
          <a:xfrm>
            <a:off x="5580112" y="2740858"/>
            <a:ext cx="3024336" cy="400110"/>
          </a:xfrm>
          <a:prstGeom prst="rect">
            <a:avLst/>
          </a:prstGeom>
          <a:noFill/>
        </p:spPr>
        <p:txBody>
          <a:bodyPr wrap="square" rtlCol="0">
            <a:spAutoFit/>
          </a:bodyPr>
          <a:lstStyle/>
          <a:p>
            <a:pPr algn="ctr"/>
            <a:r>
              <a:rPr lang="en-US" sz="2000" dirty="0" smtClean="0">
                <a:latin typeface="SansSerif" pitchFamily="2" charset="2"/>
              </a:rPr>
              <a:t>Broadband of waves</a:t>
            </a:r>
            <a:endParaRPr lang="en-IN" sz="2000" dirty="0">
              <a:latin typeface="SansSerif" pitchFamily="2" charset="2"/>
            </a:endParaRPr>
          </a:p>
        </p:txBody>
      </p:sp>
      <p:pic>
        <p:nvPicPr>
          <p:cNvPr id="13" name="Picture 12" descr="BBStrength.eps"/>
          <p:cNvPicPr>
            <a:picLocks noChangeAspect="1"/>
          </p:cNvPicPr>
          <p:nvPr/>
        </p:nvPicPr>
        <p:blipFill>
          <a:blip r:embed="rId3" cstate="print"/>
          <a:srcRect l="1736" t="9524" r="9720"/>
          <a:stretch>
            <a:fillRect/>
          </a:stretch>
        </p:blipFill>
        <p:spPr>
          <a:xfrm>
            <a:off x="4763183" y="3140968"/>
            <a:ext cx="4201305" cy="2989959"/>
          </a:xfrm>
          <a:prstGeom prst="rect">
            <a:avLst/>
          </a:prstGeom>
        </p:spPr>
      </p:pic>
      <p:pic>
        <p:nvPicPr>
          <p:cNvPr id="14" name="Picture 13" descr="Strength.eps"/>
          <p:cNvPicPr>
            <a:picLocks noChangeAspect="1"/>
          </p:cNvPicPr>
          <p:nvPr/>
        </p:nvPicPr>
        <p:blipFill>
          <a:blip r:embed="rId4" cstate="print"/>
          <a:srcRect l="1736" t="8861" r="9720"/>
          <a:stretch>
            <a:fillRect/>
          </a:stretch>
        </p:blipFill>
        <p:spPr>
          <a:xfrm>
            <a:off x="298687" y="3140968"/>
            <a:ext cx="4201305" cy="3011869"/>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eaLnBrk="1" hangingPunct="1"/>
            <a:r>
              <a:rPr lang="en-US" altLang="en-US" dirty="0" smtClean="0">
                <a:latin typeface="SansSerif" pitchFamily="2" charset="2"/>
              </a:rPr>
              <a:t>Summary</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23</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6" name="Rectangle 3"/>
          <p:cNvSpPr txBox="1">
            <a:spLocks noChangeArrowheads="1"/>
          </p:cNvSpPr>
          <p:nvPr/>
        </p:nvSpPr>
        <p:spPr bwMode="auto">
          <a:xfrm>
            <a:off x="251520" y="1196752"/>
            <a:ext cx="8640960" cy="36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Arial" pitchFamily="34" charset="0"/>
              <a:buChar char="•"/>
              <a:defRPr/>
            </a:pPr>
            <a:r>
              <a:rPr lang="en-US" altLang="en-US" kern="0" dirty="0" smtClean="0">
                <a:latin typeface="SansSerif" pitchFamily="2" charset="2"/>
              </a:rPr>
              <a:t>1D Euler shock is very difficult to break even at very high amplitudes</a:t>
            </a:r>
          </a:p>
          <a:p>
            <a:pPr marL="342900" lvl="0" indent="-342900">
              <a:spcBef>
                <a:spcPct val="20000"/>
              </a:spcBef>
              <a:buClr>
                <a:srgbClr val="E98B01"/>
              </a:buClr>
              <a:defRPr/>
            </a:pPr>
            <a:endParaRPr lang="en-US" altLang="en-US" kern="0" dirty="0" smtClean="0">
              <a:latin typeface="SansSerif" pitchFamily="2" charset="2"/>
            </a:endParaRPr>
          </a:p>
          <a:p>
            <a:pPr marL="342900" lvl="0" indent="-342900">
              <a:spcBef>
                <a:spcPct val="20000"/>
              </a:spcBef>
              <a:buClr>
                <a:srgbClr val="E98B01"/>
              </a:buClr>
              <a:buFont typeface="Arial" pitchFamily="34" charset="0"/>
              <a:buChar char="•"/>
              <a:defRPr/>
            </a:pPr>
            <a:r>
              <a:rPr lang="en-US" altLang="en-US" kern="0" dirty="0" smtClean="0">
                <a:latin typeface="SansSerif" pitchFamily="2" charset="2"/>
              </a:rPr>
              <a:t>1D broadband left moving acoustic waves show similar features as 3D shock turbulence interaction</a:t>
            </a:r>
          </a:p>
          <a:p>
            <a:pPr marL="342900" lvl="0" indent="-342900">
              <a:spcBef>
                <a:spcPct val="20000"/>
              </a:spcBef>
              <a:buClr>
                <a:srgbClr val="E98B01"/>
              </a:buClr>
              <a:defRPr/>
            </a:pPr>
            <a:endParaRPr lang="en-US" altLang="en-US" kern="0" dirty="0" smtClean="0">
              <a:latin typeface="SansSerif" pitchFamily="2" charset="2"/>
            </a:endParaRPr>
          </a:p>
          <a:p>
            <a:pPr marL="342900" lvl="0" indent="-342900">
              <a:spcBef>
                <a:spcPct val="20000"/>
              </a:spcBef>
              <a:buClr>
                <a:srgbClr val="E98B01"/>
              </a:buClr>
              <a:buFont typeface="Arial" pitchFamily="34" charset="0"/>
              <a:buChar char="•"/>
              <a:defRPr/>
            </a:pPr>
            <a:r>
              <a:rPr lang="en-US" altLang="en-US" kern="0" dirty="0" smtClean="0">
                <a:latin typeface="SansSerif" pitchFamily="2" charset="2"/>
              </a:rPr>
              <a:t>Correlations support qualitative difference between 1D cases and 3D cases in terms of shock holes</a:t>
            </a: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688032" y="2492896"/>
            <a:ext cx="7772400" cy="1512168"/>
          </a:xfrm>
        </p:spPr>
        <p:txBody>
          <a:bodyPr/>
          <a:lstStyle/>
          <a:p>
            <a:pPr algn="ctr" eaLnBrk="1" hangingPunct="1"/>
            <a:r>
              <a:rPr lang="en-US" altLang="en-US" sz="3600" dirty="0" smtClean="0">
                <a:latin typeface="SansSerif" pitchFamily="2" charset="2"/>
              </a:rPr>
              <a:t>Thank you </a:t>
            </a:r>
            <a:br>
              <a:rPr lang="en-US" altLang="en-US" sz="3600" dirty="0" smtClean="0">
                <a:latin typeface="SansSerif" pitchFamily="2" charset="2"/>
              </a:rPr>
            </a:br>
            <a:r>
              <a:rPr lang="en-US" altLang="en-US" sz="3600" dirty="0" smtClean="0">
                <a:latin typeface="SansSerif" pitchFamily="2" charset="2"/>
              </a:rPr>
              <a:t>Any questions?</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24</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Picture14.png"/>
          <p:cNvPicPr>
            <a:picLocks noChangeAspect="1"/>
          </p:cNvPicPr>
          <p:nvPr/>
        </p:nvPicPr>
        <p:blipFill>
          <a:blip r:embed="rId3" cstate="print"/>
          <a:srcRect l="1691" t="6488" r="1921"/>
          <a:stretch>
            <a:fillRect/>
          </a:stretch>
        </p:blipFill>
        <p:spPr>
          <a:xfrm>
            <a:off x="4885509" y="2780928"/>
            <a:ext cx="4129390" cy="2088232"/>
          </a:xfrm>
          <a:prstGeom prst="rect">
            <a:avLst/>
          </a:prstGeom>
        </p:spPr>
      </p:pic>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SBLI – Physics</a:t>
            </a:r>
          </a:p>
        </p:txBody>
      </p:sp>
      <p:sp>
        <p:nvSpPr>
          <p:cNvPr id="4100" name="Rectangle 3"/>
          <p:cNvSpPr>
            <a:spLocks noGrp="1" noChangeArrowheads="1"/>
          </p:cNvSpPr>
          <p:nvPr>
            <p:ph type="body" idx="1"/>
          </p:nvPr>
        </p:nvSpPr>
        <p:spPr>
          <a:xfrm>
            <a:off x="107504" y="1412776"/>
            <a:ext cx="5040560" cy="4536504"/>
          </a:xfrm>
        </p:spPr>
        <p:txBody>
          <a:bodyPr/>
          <a:lstStyle/>
          <a:p>
            <a:r>
              <a:rPr lang="en-US" altLang="en-US" sz="2000" dirty="0" smtClean="0">
                <a:latin typeface="SansSerif" pitchFamily="2" charset="2"/>
              </a:rPr>
              <a:t>Shock unsteadiness – important physics</a:t>
            </a:r>
          </a:p>
          <a:p>
            <a:endParaRPr lang="en-US" altLang="en-US" sz="2000" dirty="0" smtClean="0">
              <a:latin typeface="SansSerif" pitchFamily="2" charset="2"/>
            </a:endParaRPr>
          </a:p>
          <a:p>
            <a:r>
              <a:rPr lang="en-US" altLang="en-US" sz="2000" dirty="0" smtClean="0">
                <a:latin typeface="SansSerif" pitchFamily="2" charset="2"/>
              </a:rPr>
              <a:t>Fluctuating heat and pressure loads</a:t>
            </a:r>
          </a:p>
          <a:p>
            <a:endParaRPr lang="en-US" altLang="en-US" sz="2000" dirty="0" smtClean="0">
              <a:latin typeface="SansSerif" pitchFamily="2" charset="2"/>
            </a:endParaRPr>
          </a:p>
          <a:p>
            <a:r>
              <a:rPr lang="en-US" altLang="en-US" sz="2000" dirty="0" smtClean="0">
                <a:latin typeface="SansSerif" pitchFamily="2" charset="2"/>
              </a:rPr>
              <a:t>Mechanisms of shock unsteadiness</a:t>
            </a:r>
          </a:p>
          <a:p>
            <a:endParaRPr lang="en-US" altLang="en-US" sz="2000" dirty="0" smtClean="0">
              <a:latin typeface="SansSerif" pitchFamily="2" charset="2"/>
            </a:endParaRPr>
          </a:p>
          <a:p>
            <a:pPr lvl="1"/>
            <a:r>
              <a:rPr lang="en-US" altLang="en-US" sz="2000" dirty="0" smtClean="0">
                <a:solidFill>
                  <a:schemeClr val="tx1"/>
                </a:solidFill>
                <a:latin typeface="SansSerif" pitchFamily="2" charset="2"/>
              </a:rPr>
              <a:t>incoming turbulent boundary layer </a:t>
            </a:r>
            <a:br>
              <a:rPr lang="en-US" altLang="en-US" sz="2000" dirty="0" smtClean="0">
                <a:solidFill>
                  <a:schemeClr val="tx1"/>
                </a:solidFill>
                <a:latin typeface="SansSerif" pitchFamily="2" charset="2"/>
              </a:rPr>
            </a:br>
            <a:r>
              <a:rPr lang="en-US" altLang="en-US" sz="2000" dirty="0" smtClean="0">
                <a:solidFill>
                  <a:schemeClr val="tx1"/>
                </a:solidFill>
                <a:latin typeface="SansSerif" pitchFamily="2" charset="2"/>
              </a:rPr>
              <a:t>(Ganapathisubramani </a:t>
            </a:r>
            <a:r>
              <a:rPr lang="en-US" altLang="en-US" sz="2000" i="1" dirty="0" smtClean="0">
                <a:solidFill>
                  <a:schemeClr val="tx1"/>
                </a:solidFill>
                <a:latin typeface="SansSerif" pitchFamily="2" charset="2"/>
              </a:rPr>
              <a:t>et al.,</a:t>
            </a:r>
            <a:r>
              <a:rPr lang="en-US" altLang="en-US" sz="2000" dirty="0" smtClean="0">
                <a:solidFill>
                  <a:schemeClr val="tx1"/>
                </a:solidFill>
                <a:latin typeface="SansSerif" pitchFamily="2" charset="2"/>
              </a:rPr>
              <a:t> 2007)</a:t>
            </a:r>
          </a:p>
          <a:p>
            <a:pPr lvl="1"/>
            <a:endParaRPr lang="en-US" altLang="en-US" sz="2000" dirty="0" smtClean="0">
              <a:solidFill>
                <a:schemeClr val="tx1"/>
              </a:solidFill>
              <a:latin typeface="SansSerif" pitchFamily="2" charset="2"/>
            </a:endParaRPr>
          </a:p>
          <a:p>
            <a:pPr lvl="1"/>
            <a:r>
              <a:rPr lang="en-US" altLang="en-US" sz="2000" dirty="0" smtClean="0">
                <a:solidFill>
                  <a:schemeClr val="tx1"/>
                </a:solidFill>
                <a:latin typeface="SansSerif" pitchFamily="2" charset="2"/>
              </a:rPr>
              <a:t>‘breathing ‘ of separation bubble </a:t>
            </a:r>
            <a:br>
              <a:rPr lang="en-US" altLang="en-US" sz="2000" dirty="0" smtClean="0">
                <a:solidFill>
                  <a:schemeClr val="tx1"/>
                </a:solidFill>
                <a:latin typeface="SansSerif" pitchFamily="2" charset="2"/>
              </a:rPr>
            </a:br>
            <a:r>
              <a:rPr lang="en-US" altLang="en-US" sz="2000" dirty="0" smtClean="0">
                <a:solidFill>
                  <a:schemeClr val="tx1"/>
                </a:solidFill>
                <a:latin typeface="SansSerif" pitchFamily="2" charset="2"/>
              </a:rPr>
              <a:t>(Wu and Martin, 2008 </a:t>
            </a:r>
            <a:br>
              <a:rPr lang="en-US" altLang="en-US" sz="2000" dirty="0" smtClean="0">
                <a:solidFill>
                  <a:schemeClr val="tx1"/>
                </a:solidFill>
                <a:latin typeface="SansSerif" pitchFamily="2" charset="2"/>
              </a:rPr>
            </a:br>
            <a:r>
              <a:rPr lang="en-US" altLang="en-US" sz="2000" dirty="0" smtClean="0">
                <a:solidFill>
                  <a:schemeClr val="tx1"/>
                </a:solidFill>
                <a:latin typeface="SansSerif" pitchFamily="2" charset="2"/>
              </a:rPr>
              <a:t>and Priebe and Martin, 2012)</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3</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0" name="TextBox 9"/>
          <p:cNvSpPr txBox="1"/>
          <p:nvPr/>
        </p:nvSpPr>
        <p:spPr>
          <a:xfrm>
            <a:off x="6012160" y="5157192"/>
            <a:ext cx="2880320" cy="276999"/>
          </a:xfrm>
          <a:prstGeom prst="rect">
            <a:avLst/>
          </a:prstGeom>
          <a:noFill/>
        </p:spPr>
        <p:txBody>
          <a:bodyPr wrap="square" rtlCol="0">
            <a:spAutoFit/>
          </a:bodyPr>
          <a:lstStyle/>
          <a:p>
            <a:r>
              <a:rPr lang="en-US" sz="1200" dirty="0" smtClean="0">
                <a:latin typeface="SansSerif" pitchFamily="2" charset="2"/>
              </a:rPr>
              <a:t>Pirozzoli and Bernardini, AIAA 2011</a:t>
            </a:r>
            <a:endParaRPr lang="en-IN" sz="1200" dirty="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p:cNvSpPr txBox="1"/>
          <p:nvPr/>
        </p:nvSpPr>
        <p:spPr>
          <a:xfrm>
            <a:off x="4211960" y="2586390"/>
            <a:ext cx="648072" cy="338554"/>
          </a:xfrm>
          <a:prstGeom prst="rect">
            <a:avLst/>
          </a:prstGeom>
          <a:solidFill>
            <a:schemeClr val="bg1"/>
          </a:solidFill>
          <a:ln>
            <a:noFill/>
          </a:ln>
        </p:spPr>
        <p:txBody>
          <a:bodyPr wrap="square" rtlCol="0">
            <a:spAutoFit/>
          </a:bodyPr>
          <a:lstStyle/>
          <a:p>
            <a:r>
              <a:rPr lang="en-US" sz="1600" dirty="0" smtClean="0">
                <a:latin typeface="+mn-lt"/>
                <a:cs typeface="Times New Roman" pitchFamily="18" charset="0"/>
              </a:rPr>
              <a:t>M &gt;1</a:t>
            </a:r>
            <a:endParaRPr lang="en-IN" sz="1600" dirty="0">
              <a:latin typeface="+mn-lt"/>
              <a:cs typeface="Times New Roman" pitchFamily="18" charset="0"/>
            </a:endParaRPr>
          </a:p>
        </p:txBody>
      </p:sp>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Model problem</a:t>
            </a:r>
          </a:p>
        </p:txBody>
      </p:sp>
      <p:sp>
        <p:nvSpPr>
          <p:cNvPr id="4100" name="Rectangle 3"/>
          <p:cNvSpPr>
            <a:spLocks noGrp="1" noChangeArrowheads="1"/>
          </p:cNvSpPr>
          <p:nvPr>
            <p:ph type="body" idx="1"/>
          </p:nvPr>
        </p:nvSpPr>
        <p:spPr>
          <a:xfrm>
            <a:off x="179512" y="836712"/>
            <a:ext cx="5400600" cy="6021288"/>
          </a:xfrm>
        </p:spPr>
        <p:txBody>
          <a:bodyPr/>
          <a:lstStyle/>
          <a:p>
            <a:r>
              <a:rPr lang="en-US" altLang="en-US" sz="2000" dirty="0" smtClean="0">
                <a:latin typeface="SansSerif" pitchFamily="2" charset="2"/>
              </a:rPr>
              <a:t>Isotropic turbulence interacting with shock</a:t>
            </a:r>
          </a:p>
          <a:p>
            <a:pPr>
              <a:buNone/>
            </a:pPr>
            <a:endParaRPr lang="en-US" altLang="en-US" sz="2000" dirty="0" smtClean="0">
              <a:latin typeface="SansSerif" pitchFamily="2" charset="2"/>
            </a:endParaRPr>
          </a:p>
          <a:p>
            <a:pPr lvl="1"/>
            <a:r>
              <a:rPr lang="en-US" altLang="en-US" sz="1800" dirty="0" smtClean="0">
                <a:solidFill>
                  <a:schemeClr val="tx1"/>
                </a:solidFill>
                <a:latin typeface="SansSerif" pitchFamily="2" charset="2"/>
              </a:rPr>
              <a:t>DNS:</a:t>
            </a:r>
            <a:br>
              <a:rPr lang="en-US" altLang="en-US" sz="1800" dirty="0" smtClean="0">
                <a:solidFill>
                  <a:schemeClr val="tx1"/>
                </a:solidFill>
                <a:latin typeface="SansSerif" pitchFamily="2" charset="2"/>
              </a:rPr>
            </a:br>
            <a:r>
              <a:rPr lang="en-US" altLang="en-US" sz="1800" dirty="0" smtClean="0">
                <a:solidFill>
                  <a:schemeClr val="tx1"/>
                </a:solidFill>
                <a:latin typeface="SansSerif" pitchFamily="2" charset="2"/>
              </a:rPr>
              <a:t>Lee </a:t>
            </a:r>
            <a:r>
              <a:rPr lang="en-US" altLang="en-US" sz="1800" i="1" dirty="0" smtClean="0">
                <a:solidFill>
                  <a:schemeClr val="tx1"/>
                </a:solidFill>
                <a:latin typeface="SansSerif" pitchFamily="2" charset="2"/>
              </a:rPr>
              <a:t>et al. </a:t>
            </a:r>
            <a:r>
              <a:rPr lang="en-US" altLang="en-US" sz="1800" dirty="0" smtClean="0">
                <a:solidFill>
                  <a:schemeClr val="tx1"/>
                </a:solidFill>
                <a:latin typeface="SansSerif" pitchFamily="2" charset="2"/>
              </a:rPr>
              <a:t>1993, 1997</a:t>
            </a:r>
            <a:br>
              <a:rPr lang="en-US" altLang="en-US" sz="1800" dirty="0" smtClean="0">
                <a:solidFill>
                  <a:schemeClr val="tx1"/>
                </a:solidFill>
                <a:latin typeface="SansSerif" pitchFamily="2" charset="2"/>
              </a:rPr>
            </a:br>
            <a:r>
              <a:rPr lang="en-US" altLang="en-US" sz="1800" dirty="0" smtClean="0">
                <a:solidFill>
                  <a:schemeClr val="tx1"/>
                </a:solidFill>
                <a:latin typeface="SansSerif" pitchFamily="2" charset="2"/>
              </a:rPr>
              <a:t>Jamme </a:t>
            </a:r>
            <a:r>
              <a:rPr lang="en-US" altLang="en-US" sz="1800" i="1" dirty="0" smtClean="0">
                <a:solidFill>
                  <a:schemeClr val="tx1"/>
                </a:solidFill>
                <a:latin typeface="SansSerif" pitchFamily="2" charset="2"/>
              </a:rPr>
              <a:t>et al. </a:t>
            </a:r>
            <a:r>
              <a:rPr lang="en-US" altLang="en-US" sz="1800" dirty="0" smtClean="0">
                <a:solidFill>
                  <a:schemeClr val="tx1"/>
                </a:solidFill>
                <a:latin typeface="SansSerif" pitchFamily="2" charset="2"/>
              </a:rPr>
              <a:t>2002</a:t>
            </a:r>
            <a:br>
              <a:rPr lang="en-US" altLang="en-US" sz="1800" dirty="0" smtClean="0">
                <a:solidFill>
                  <a:schemeClr val="tx1"/>
                </a:solidFill>
                <a:latin typeface="SansSerif" pitchFamily="2" charset="2"/>
              </a:rPr>
            </a:br>
            <a:r>
              <a:rPr lang="en-US" altLang="en-US" sz="1800" dirty="0" smtClean="0">
                <a:solidFill>
                  <a:schemeClr val="tx1"/>
                </a:solidFill>
                <a:latin typeface="SansSerif" pitchFamily="2" charset="2"/>
              </a:rPr>
              <a:t>Larsson </a:t>
            </a:r>
            <a:r>
              <a:rPr lang="en-US" altLang="en-US" sz="1800" i="1" dirty="0" smtClean="0">
                <a:solidFill>
                  <a:schemeClr val="tx1"/>
                </a:solidFill>
                <a:latin typeface="SansSerif" pitchFamily="2" charset="2"/>
              </a:rPr>
              <a:t>et al. </a:t>
            </a:r>
            <a:r>
              <a:rPr lang="en-US" altLang="en-US" sz="1800" dirty="0" smtClean="0">
                <a:solidFill>
                  <a:schemeClr val="tx1"/>
                </a:solidFill>
                <a:latin typeface="SansSerif" pitchFamily="2" charset="2"/>
              </a:rPr>
              <a:t>2009, 2013</a:t>
            </a:r>
          </a:p>
          <a:p>
            <a:pPr lvl="1">
              <a:buNone/>
            </a:pPr>
            <a:endParaRPr lang="en-US" altLang="en-US" sz="1800" dirty="0" smtClean="0">
              <a:solidFill>
                <a:schemeClr val="tx1"/>
              </a:solidFill>
              <a:latin typeface="SansSerif" pitchFamily="2" charset="2"/>
            </a:endParaRPr>
          </a:p>
          <a:p>
            <a:pPr lvl="1"/>
            <a:r>
              <a:rPr lang="en-US" altLang="en-US" sz="1800" dirty="0" smtClean="0">
                <a:solidFill>
                  <a:schemeClr val="tx1"/>
                </a:solidFill>
                <a:latin typeface="SansSerif" pitchFamily="2" charset="2"/>
              </a:rPr>
              <a:t>Theoretical:</a:t>
            </a:r>
            <a:br>
              <a:rPr lang="en-US" altLang="en-US" sz="1800" dirty="0" smtClean="0">
                <a:solidFill>
                  <a:schemeClr val="tx1"/>
                </a:solidFill>
                <a:latin typeface="SansSerif" pitchFamily="2" charset="2"/>
              </a:rPr>
            </a:br>
            <a:r>
              <a:rPr lang="en-US" altLang="en-US" sz="1800" dirty="0" err="1" smtClean="0">
                <a:solidFill>
                  <a:schemeClr val="tx1"/>
                </a:solidFill>
                <a:latin typeface="SansSerif" pitchFamily="2" charset="2"/>
              </a:rPr>
              <a:t>Ribner</a:t>
            </a:r>
            <a:r>
              <a:rPr lang="en-US" altLang="en-US" sz="1800" dirty="0" smtClean="0">
                <a:solidFill>
                  <a:schemeClr val="tx1"/>
                </a:solidFill>
                <a:latin typeface="SansSerif" pitchFamily="2" charset="2"/>
              </a:rPr>
              <a:t> 1953, 1954</a:t>
            </a:r>
            <a:br>
              <a:rPr lang="en-US" altLang="en-US" sz="1800" dirty="0" smtClean="0">
                <a:solidFill>
                  <a:schemeClr val="tx1"/>
                </a:solidFill>
                <a:latin typeface="SansSerif" pitchFamily="2" charset="2"/>
              </a:rPr>
            </a:br>
            <a:r>
              <a:rPr lang="en-US" altLang="en-US" sz="1800" dirty="0" smtClean="0">
                <a:solidFill>
                  <a:schemeClr val="tx1"/>
                </a:solidFill>
                <a:latin typeface="SansSerif" pitchFamily="2" charset="2"/>
              </a:rPr>
              <a:t>Cambon </a:t>
            </a:r>
            <a:r>
              <a:rPr lang="en-US" altLang="en-US" sz="1800" i="1" dirty="0" smtClean="0">
                <a:solidFill>
                  <a:schemeClr val="tx1"/>
                </a:solidFill>
                <a:latin typeface="SansSerif" pitchFamily="2" charset="2"/>
              </a:rPr>
              <a:t>et al. </a:t>
            </a:r>
            <a:r>
              <a:rPr lang="en-US" altLang="en-US" sz="1800" dirty="0" smtClean="0">
                <a:solidFill>
                  <a:schemeClr val="tx1"/>
                </a:solidFill>
                <a:latin typeface="SansSerif" pitchFamily="2" charset="2"/>
              </a:rPr>
              <a:t>1993</a:t>
            </a:r>
            <a:br>
              <a:rPr lang="en-US" altLang="en-US" sz="1800" dirty="0" smtClean="0">
                <a:solidFill>
                  <a:schemeClr val="tx1"/>
                </a:solidFill>
                <a:latin typeface="SansSerif" pitchFamily="2" charset="2"/>
              </a:rPr>
            </a:br>
            <a:r>
              <a:rPr lang="en-US" altLang="en-US" sz="1800" dirty="0" smtClean="0">
                <a:solidFill>
                  <a:schemeClr val="tx1"/>
                </a:solidFill>
                <a:latin typeface="SansSerif" pitchFamily="2" charset="2"/>
              </a:rPr>
              <a:t>Mahesh </a:t>
            </a:r>
            <a:r>
              <a:rPr lang="en-US" altLang="en-US" sz="1800" i="1" dirty="0" smtClean="0">
                <a:solidFill>
                  <a:schemeClr val="tx1"/>
                </a:solidFill>
                <a:latin typeface="SansSerif" pitchFamily="2" charset="2"/>
              </a:rPr>
              <a:t>et al. </a:t>
            </a:r>
            <a:r>
              <a:rPr lang="en-US" altLang="en-US" sz="1800" dirty="0" smtClean="0">
                <a:solidFill>
                  <a:schemeClr val="tx1"/>
                </a:solidFill>
                <a:latin typeface="SansSerif" pitchFamily="2" charset="2"/>
              </a:rPr>
              <a:t>1996</a:t>
            </a:r>
            <a:br>
              <a:rPr lang="en-US" altLang="en-US" sz="1800" dirty="0" smtClean="0">
                <a:solidFill>
                  <a:schemeClr val="tx1"/>
                </a:solidFill>
                <a:latin typeface="SansSerif" pitchFamily="2" charset="2"/>
              </a:rPr>
            </a:br>
            <a:r>
              <a:rPr lang="en-US" altLang="en-US" sz="1800" dirty="0" err="1" smtClean="0">
                <a:solidFill>
                  <a:schemeClr val="tx1"/>
                </a:solidFill>
                <a:latin typeface="SansSerif" pitchFamily="2" charset="2"/>
              </a:rPr>
              <a:t>Donzis</a:t>
            </a:r>
            <a:r>
              <a:rPr lang="en-US" altLang="en-US" sz="1800" dirty="0" smtClean="0">
                <a:solidFill>
                  <a:schemeClr val="tx1"/>
                </a:solidFill>
                <a:latin typeface="SansSerif" pitchFamily="2" charset="2"/>
              </a:rPr>
              <a:t> 2012</a:t>
            </a:r>
          </a:p>
          <a:p>
            <a:pPr lvl="1">
              <a:buNone/>
            </a:pPr>
            <a:endParaRPr lang="en-US" altLang="en-US" sz="1800" dirty="0" smtClean="0">
              <a:solidFill>
                <a:schemeClr val="tx1"/>
              </a:solidFill>
              <a:latin typeface="SansSerif" pitchFamily="2" charset="2"/>
            </a:endParaRPr>
          </a:p>
          <a:p>
            <a:pPr lvl="1"/>
            <a:r>
              <a:rPr lang="en-US" altLang="en-US" sz="1800" dirty="0" smtClean="0">
                <a:solidFill>
                  <a:schemeClr val="tx1"/>
                </a:solidFill>
                <a:latin typeface="SansSerif" pitchFamily="2" charset="2"/>
              </a:rPr>
              <a:t>Experimental:</a:t>
            </a:r>
            <a:br>
              <a:rPr lang="en-US" altLang="en-US" sz="1800" dirty="0" smtClean="0">
                <a:solidFill>
                  <a:schemeClr val="tx1"/>
                </a:solidFill>
                <a:latin typeface="SansSerif" pitchFamily="2" charset="2"/>
              </a:rPr>
            </a:br>
            <a:r>
              <a:rPr lang="en-US" altLang="en-US" sz="1800" dirty="0" err="1" smtClean="0">
                <a:solidFill>
                  <a:schemeClr val="tx1"/>
                </a:solidFill>
                <a:latin typeface="SansSerif" pitchFamily="2" charset="2"/>
              </a:rPr>
              <a:t>Hesselink</a:t>
            </a:r>
            <a:r>
              <a:rPr lang="en-US" altLang="en-US" sz="1800" dirty="0" smtClean="0">
                <a:solidFill>
                  <a:schemeClr val="tx1"/>
                </a:solidFill>
                <a:latin typeface="SansSerif" pitchFamily="2" charset="2"/>
              </a:rPr>
              <a:t> &amp;Sturtevant 1988</a:t>
            </a:r>
            <a:br>
              <a:rPr lang="en-US" altLang="en-US" sz="1800" dirty="0" smtClean="0">
                <a:solidFill>
                  <a:schemeClr val="tx1"/>
                </a:solidFill>
                <a:latin typeface="SansSerif" pitchFamily="2" charset="2"/>
              </a:rPr>
            </a:br>
            <a:r>
              <a:rPr lang="en-US" altLang="en-US" sz="1800" dirty="0" err="1" smtClean="0">
                <a:solidFill>
                  <a:schemeClr val="tx1"/>
                </a:solidFill>
                <a:latin typeface="SansSerif" pitchFamily="2" charset="2"/>
              </a:rPr>
              <a:t>Barre</a:t>
            </a:r>
            <a:r>
              <a:rPr lang="en-US" altLang="en-US" sz="1800" dirty="0" smtClean="0">
                <a:solidFill>
                  <a:schemeClr val="tx1"/>
                </a:solidFill>
                <a:latin typeface="SansSerif" pitchFamily="2" charset="2"/>
              </a:rPr>
              <a:t> et al. 1996</a:t>
            </a:r>
            <a:br>
              <a:rPr lang="en-US" altLang="en-US" sz="1800" dirty="0" smtClean="0">
                <a:solidFill>
                  <a:schemeClr val="tx1"/>
                </a:solidFill>
                <a:latin typeface="SansSerif" pitchFamily="2" charset="2"/>
              </a:rPr>
            </a:br>
            <a:r>
              <a:rPr lang="en-US" altLang="en-US" sz="1800" dirty="0" err="1" smtClean="0">
                <a:solidFill>
                  <a:schemeClr val="tx1"/>
                </a:solidFill>
                <a:latin typeface="SansSerif" pitchFamily="2" charset="2"/>
              </a:rPr>
              <a:t>Andreopoulos</a:t>
            </a:r>
            <a:r>
              <a:rPr lang="en-US" altLang="en-US" sz="1800" dirty="0" smtClean="0">
                <a:solidFill>
                  <a:schemeClr val="tx1"/>
                </a:solidFill>
                <a:latin typeface="SansSerif" pitchFamily="2" charset="2"/>
              </a:rPr>
              <a:t> et al. 2000</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4</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pic>
        <p:nvPicPr>
          <p:cNvPr id="14" name="Content Placeholder 9" descr="DNS_1.bmp"/>
          <p:cNvPicPr>
            <a:picLocks noChangeAspect="1"/>
          </p:cNvPicPr>
          <p:nvPr/>
        </p:nvPicPr>
        <p:blipFill>
          <a:blip r:embed="rId3" cstate="print"/>
          <a:stretch>
            <a:fillRect/>
          </a:stretch>
        </p:blipFill>
        <p:spPr>
          <a:xfrm>
            <a:off x="4644008" y="1340768"/>
            <a:ext cx="4338215" cy="3888432"/>
          </a:xfrm>
          <a:prstGeom prst="rect">
            <a:avLst/>
          </a:prstGeom>
        </p:spPr>
      </p:pic>
      <p:sp>
        <p:nvSpPr>
          <p:cNvPr id="16" name="Right Arrow 15"/>
          <p:cNvSpPr>
            <a:spLocks noChangeAspect="1"/>
          </p:cNvSpPr>
          <p:nvPr/>
        </p:nvSpPr>
        <p:spPr>
          <a:xfrm>
            <a:off x="4283968" y="2924944"/>
            <a:ext cx="864096" cy="1728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TextBox 17"/>
          <p:cNvSpPr txBox="1"/>
          <p:nvPr/>
        </p:nvSpPr>
        <p:spPr>
          <a:xfrm>
            <a:off x="7236296" y="5229200"/>
            <a:ext cx="1584176" cy="288031"/>
          </a:xfrm>
          <a:prstGeom prst="rect">
            <a:avLst/>
          </a:prstGeom>
          <a:noFill/>
        </p:spPr>
        <p:txBody>
          <a:bodyPr wrap="square" rtlCol="0">
            <a:spAutoFit/>
          </a:bodyPr>
          <a:lstStyle/>
          <a:p>
            <a:r>
              <a:rPr lang="en-US" sz="1200" dirty="0" smtClean="0">
                <a:latin typeface="SansSerif" pitchFamily="2" charset="2"/>
              </a:rPr>
              <a:t>Lee </a:t>
            </a:r>
            <a:r>
              <a:rPr lang="en-US" sz="1200" i="1" dirty="0" smtClean="0">
                <a:latin typeface="SansSerif" pitchFamily="2" charset="2"/>
              </a:rPr>
              <a:t>et al</a:t>
            </a:r>
            <a:r>
              <a:rPr lang="en-US" sz="1200" dirty="0" smtClean="0">
                <a:latin typeface="SansSerif" pitchFamily="2" charset="2"/>
              </a:rPr>
              <a:t>. JFM 1993</a:t>
            </a:r>
            <a:endParaRPr lang="en-IN" sz="1200" dirty="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Group 19"/>
          <p:cNvGrpSpPr/>
          <p:nvPr/>
        </p:nvGrpSpPr>
        <p:grpSpPr>
          <a:xfrm>
            <a:off x="5508104" y="3429000"/>
            <a:ext cx="3078314" cy="2448272"/>
            <a:chOff x="4860032" y="2075412"/>
            <a:chExt cx="3726386" cy="3346894"/>
          </a:xfrm>
        </p:grpSpPr>
        <p:pic>
          <p:nvPicPr>
            <p:cNvPr id="10" name="Picture 9" descr="Picture12.png"/>
            <p:cNvPicPr>
              <a:picLocks noChangeAspect="1"/>
            </p:cNvPicPr>
            <p:nvPr/>
          </p:nvPicPr>
          <p:blipFill>
            <a:blip r:embed="rId3" cstate="print"/>
            <a:srcRect l="1350" t="1588" r="5515"/>
            <a:stretch>
              <a:fillRect/>
            </a:stretch>
          </p:blipFill>
          <p:spPr>
            <a:xfrm>
              <a:off x="4860032" y="2075412"/>
              <a:ext cx="3726386" cy="3346894"/>
            </a:xfrm>
            <a:prstGeom prst="rect">
              <a:avLst/>
            </a:prstGeom>
          </p:spPr>
        </p:pic>
        <p:sp>
          <p:nvSpPr>
            <p:cNvPr id="14" name="Oval 13"/>
            <p:cNvSpPr/>
            <p:nvPr/>
          </p:nvSpPr>
          <p:spPr bwMode="auto">
            <a:xfrm>
              <a:off x="5868144" y="3158231"/>
              <a:ext cx="720080" cy="64807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2400" b="0" i="0" u="none" strike="noStrike" cap="none" normalizeH="0" baseline="0" dirty="0" smtClean="0">
                <a:ln>
                  <a:noFill/>
                </a:ln>
                <a:solidFill>
                  <a:schemeClr val="tx1"/>
                </a:solidFill>
                <a:effectLst/>
                <a:latin typeface="Arial" charset="0"/>
                <a:ea typeface="ＭＳ Ｐゴシック" pitchFamily="80" charset="-128"/>
              </a:endParaRPr>
            </a:p>
          </p:txBody>
        </p:sp>
      </p:grpSp>
      <p:pic>
        <p:nvPicPr>
          <p:cNvPr id="16" name="Picture 15" descr="M1.50_Mt0.38_Re40_N256_shock_ru.jpeg">
            <a:hlinkClick r:id="rId4" action="ppaction://hlinkfile"/>
            <a:hlinkHover r:id="" action="ppaction://hlinkshowjump?jump=nextslide"/>
          </p:cNvPr>
          <p:cNvPicPr>
            <a:picLocks noChangeAspect="1"/>
          </p:cNvPicPr>
          <p:nvPr/>
        </p:nvPicPr>
        <p:blipFill>
          <a:blip r:embed="rId5" cstate="print"/>
          <a:srcRect l="17177" t="2751" r="2955"/>
          <a:stretch>
            <a:fillRect/>
          </a:stretch>
        </p:blipFill>
        <p:spPr>
          <a:xfrm>
            <a:off x="6228184" y="980728"/>
            <a:ext cx="1800200" cy="2284028"/>
          </a:xfrm>
          <a:prstGeom prst="rect">
            <a:avLst/>
          </a:prstGeom>
        </p:spPr>
      </p:pic>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Shock holes</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5</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2" name="TextBox 11"/>
          <p:cNvSpPr txBox="1"/>
          <p:nvPr/>
        </p:nvSpPr>
        <p:spPr>
          <a:xfrm>
            <a:off x="6804248" y="5805264"/>
            <a:ext cx="1872208" cy="288032"/>
          </a:xfrm>
          <a:prstGeom prst="rect">
            <a:avLst/>
          </a:prstGeom>
          <a:noFill/>
        </p:spPr>
        <p:txBody>
          <a:bodyPr wrap="square" rtlCol="0">
            <a:spAutoFit/>
          </a:bodyPr>
          <a:lstStyle/>
          <a:p>
            <a:r>
              <a:rPr lang="en-US" sz="1200" dirty="0" smtClean="0"/>
              <a:t>Larsson </a:t>
            </a:r>
            <a:r>
              <a:rPr lang="en-US" sz="1200" i="1" dirty="0" smtClean="0"/>
              <a:t>et al</a:t>
            </a:r>
            <a:r>
              <a:rPr lang="en-US" sz="1200" dirty="0" smtClean="0"/>
              <a:t>. PoF 2009</a:t>
            </a:r>
            <a:endParaRPr lang="en-IN" sz="1200" dirty="0"/>
          </a:p>
        </p:txBody>
      </p:sp>
      <p:sp>
        <p:nvSpPr>
          <p:cNvPr id="15" name="Rectangle 3"/>
          <p:cNvSpPr txBox="1">
            <a:spLocks noChangeArrowheads="1"/>
          </p:cNvSpPr>
          <p:nvPr/>
        </p:nvSpPr>
        <p:spPr bwMode="auto">
          <a:xfrm>
            <a:off x="395536" y="1124744"/>
            <a:ext cx="4320480" cy="37444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E98B01"/>
              </a:buClr>
              <a:buSzTx/>
              <a:buFont typeface="Times" pitchFamily="18" charset="0"/>
              <a:buChar char="•"/>
              <a:tabLst/>
              <a:defRPr/>
            </a:pPr>
            <a:r>
              <a:rPr lang="en-US" altLang="en-US" sz="2000" kern="0" dirty="0" smtClean="0">
                <a:latin typeface="SansSerif" pitchFamily="2" charset="2"/>
                <a:ea typeface="+mn-ea"/>
                <a:cs typeface="+mn-cs"/>
              </a:rPr>
              <a:t>Re</a:t>
            </a:r>
            <a:r>
              <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rPr>
              <a:t>gion</a:t>
            </a:r>
            <a:r>
              <a:rPr kumimoji="0" lang="en-US" altLang="en-US" sz="2000" b="0" i="0" u="none" strike="noStrike" kern="0" cap="none" spc="0" normalizeH="0" noProof="0" dirty="0" smtClean="0">
                <a:ln>
                  <a:noFill/>
                </a:ln>
                <a:solidFill>
                  <a:schemeClr val="tx1"/>
                </a:solidFill>
                <a:effectLst/>
                <a:uLnTx/>
                <a:uFillTx/>
                <a:latin typeface="SansSerif" pitchFamily="2" charset="2"/>
                <a:ea typeface="+mn-ea"/>
                <a:cs typeface="+mn-cs"/>
              </a:rPr>
              <a:t> of smooth compression</a:t>
            </a:r>
          </a:p>
          <a:p>
            <a:pPr marL="342900" marR="0" lvl="0" indent="-342900" algn="l" defTabSz="914400" rtl="0" eaLnBrk="1" fontAlgn="base" latinLnBrk="0" hangingPunct="1">
              <a:lnSpc>
                <a:spcPct val="100000"/>
              </a:lnSpc>
              <a:spcBef>
                <a:spcPct val="20000"/>
              </a:spcBef>
              <a:spcAft>
                <a:spcPct val="0"/>
              </a:spcAft>
              <a:buClr>
                <a:srgbClr val="E98B01"/>
              </a:buClr>
              <a:buSzTx/>
              <a:tabLst/>
              <a:defRPr/>
            </a:pPr>
            <a:endParaRPr kumimoji="0" lang="en-US" altLang="en-US" sz="2000" b="0" i="0" u="none" strike="noStrike" kern="0" cap="none" spc="0" normalizeH="0" noProof="0" dirty="0" smtClean="0">
              <a:ln>
                <a:noFill/>
              </a:ln>
              <a:solidFill>
                <a:schemeClr val="tx1"/>
              </a:solidFill>
              <a:effectLst/>
              <a:uLnTx/>
              <a:uFillTx/>
              <a:latin typeface="SansSerif" pitchFamily="2" charset="2"/>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E98B01"/>
              </a:buClr>
              <a:buSzTx/>
              <a:buFont typeface="Times" pitchFamily="18" charset="0"/>
              <a:buChar char="•"/>
              <a:tabLst/>
              <a:defRPr/>
            </a:pPr>
            <a:r>
              <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rPr>
              <a:t>Criteria for shock holes in 3D (</a:t>
            </a:r>
            <a:r>
              <a:rPr kumimoji="0" lang="en-US" altLang="en-US" sz="2000" b="0" i="0" u="none" strike="noStrike" kern="0" cap="none" spc="0" normalizeH="0" baseline="0" noProof="0" dirty="0" err="1" smtClean="0">
                <a:ln>
                  <a:noFill/>
                </a:ln>
                <a:solidFill>
                  <a:schemeClr val="tx1"/>
                </a:solidFill>
                <a:effectLst/>
                <a:uLnTx/>
                <a:uFillTx/>
                <a:latin typeface="SansSerif" pitchFamily="2" charset="2"/>
                <a:ea typeface="+mn-ea"/>
                <a:cs typeface="+mn-cs"/>
              </a:rPr>
              <a:t>Donzis</a:t>
            </a:r>
            <a:r>
              <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rPr>
              <a:t> 2012,</a:t>
            </a:r>
            <a:br>
              <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rPr>
            </a:br>
            <a:r>
              <a:rPr kumimoji="0" lang="en-US" altLang="en-US" sz="2000" b="0" i="0" u="none" strike="noStrike" kern="0" cap="none" spc="0" normalizeH="0" noProof="0" dirty="0" smtClean="0">
                <a:ln>
                  <a:noFill/>
                </a:ln>
                <a:solidFill>
                  <a:schemeClr val="tx1"/>
                </a:solidFill>
                <a:effectLst/>
                <a:uLnTx/>
                <a:uFillTx/>
                <a:latin typeface="SansSerif" pitchFamily="2" charset="2"/>
                <a:ea typeface="+mn-ea"/>
                <a:cs typeface="+mn-cs"/>
              </a:rPr>
              <a:t> Larsson et al 2013</a:t>
            </a:r>
            <a:r>
              <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rPr>
              <a:t>)</a:t>
            </a:r>
          </a:p>
          <a:p>
            <a:pPr marL="800100" lvl="1" indent="-342900">
              <a:spcBef>
                <a:spcPct val="20000"/>
              </a:spcBef>
              <a:buClr>
                <a:srgbClr val="1380DC"/>
              </a:buClr>
              <a:buFont typeface="Wingdings" pitchFamily="2" charset="2"/>
              <a:buChar char="§"/>
              <a:defRPr/>
            </a:pPr>
            <a:r>
              <a:rPr lang="en-US" altLang="en-US" sz="2000" kern="0" dirty="0" smtClean="0">
                <a:latin typeface="SansSerif" pitchFamily="2" charset="2"/>
                <a:ea typeface="+mn-ea"/>
                <a:cs typeface="+mn-cs"/>
              </a:rPr>
              <a:t>M</a:t>
            </a:r>
            <a:r>
              <a:rPr lang="en-US" altLang="en-US" sz="2000" kern="0" baseline="-25000" dirty="0" smtClean="0">
                <a:latin typeface="SansSerif" pitchFamily="2" charset="2"/>
                <a:ea typeface="+mn-ea"/>
                <a:cs typeface="+mn-cs"/>
              </a:rPr>
              <a:t>t</a:t>
            </a:r>
            <a:r>
              <a:rPr lang="en-US" altLang="en-US" sz="2000" kern="0" dirty="0" smtClean="0">
                <a:latin typeface="SansSerif" pitchFamily="2" charset="2"/>
                <a:ea typeface="+mn-ea"/>
                <a:cs typeface="+mn-cs"/>
              </a:rPr>
              <a:t> </a:t>
            </a:r>
            <a:r>
              <a:rPr lang="en-US" altLang="en-US" sz="2000" kern="0" dirty="0" smtClean="0">
                <a:latin typeface="Arial"/>
                <a:ea typeface="+mn-ea"/>
                <a:cs typeface="Arial"/>
              </a:rPr>
              <a:t>≥</a:t>
            </a:r>
            <a:r>
              <a:rPr lang="en-US" altLang="en-US" sz="2000" kern="0" dirty="0" smtClean="0">
                <a:latin typeface="SansSerif" pitchFamily="2" charset="2"/>
                <a:ea typeface="+mn-ea"/>
                <a:cs typeface="+mn-cs"/>
              </a:rPr>
              <a:t> 0.6 (M-1)</a:t>
            </a:r>
            <a:endPar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E98B01"/>
              </a:buClr>
              <a:buSzTx/>
              <a:tabLst/>
              <a:defRPr/>
            </a:pPr>
            <a:endPar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endParaRPr>
          </a:p>
          <a:p>
            <a:pPr marL="342900" indent="-342900">
              <a:spcBef>
                <a:spcPct val="20000"/>
              </a:spcBef>
              <a:buClr>
                <a:srgbClr val="E98B01"/>
              </a:buClr>
              <a:buFont typeface="Times" pitchFamily="18" charset="0"/>
              <a:buChar char="•"/>
              <a:defRPr/>
            </a:pPr>
            <a:r>
              <a:rPr lang="en-US" altLang="en-US" sz="2000" kern="0" dirty="0" smtClean="0">
                <a:latin typeface="SansSerif" pitchFamily="2" charset="2"/>
              </a:rPr>
              <a:t>Equivalent criteria in 1D</a:t>
            </a:r>
          </a:p>
          <a:p>
            <a:pPr marL="800100" lvl="1" indent="-342900">
              <a:spcBef>
                <a:spcPct val="20000"/>
              </a:spcBef>
              <a:buClr>
                <a:srgbClr val="1380DC"/>
              </a:buClr>
              <a:buFont typeface="Wingdings" pitchFamily="2" charset="2"/>
              <a:buChar char="§"/>
              <a:defRPr/>
            </a:pPr>
            <a:r>
              <a:rPr lang="en-US" altLang="en-US" sz="2000" kern="0" dirty="0" smtClean="0">
                <a:latin typeface="SansSerif" pitchFamily="2" charset="2"/>
              </a:rPr>
              <a:t>u</a:t>
            </a:r>
            <a:r>
              <a:rPr lang="en-US" altLang="en-US" sz="2000" kern="0" dirty="0" smtClean="0">
                <a:latin typeface="Arial"/>
                <a:cs typeface="Arial"/>
              </a:rPr>
              <a:t>′</a:t>
            </a:r>
            <a:r>
              <a:rPr lang="en-US" altLang="en-US" sz="2000" kern="0" dirty="0" smtClean="0">
                <a:latin typeface="SansSerif" pitchFamily="2" charset="2"/>
              </a:rPr>
              <a:t> / a </a:t>
            </a:r>
            <a:r>
              <a:rPr lang="en-US" altLang="en-US" sz="2000" kern="0" dirty="0" smtClean="0">
                <a:latin typeface="Arial"/>
                <a:cs typeface="Arial"/>
              </a:rPr>
              <a:t>≥</a:t>
            </a:r>
            <a:r>
              <a:rPr lang="en-US" altLang="en-US" sz="2000" kern="0" dirty="0" smtClean="0">
                <a:latin typeface="SansSerif" pitchFamily="2" charset="2"/>
              </a:rPr>
              <a:t> 0.35 (M-1)</a:t>
            </a:r>
          </a:p>
          <a:p>
            <a:pPr marL="342900" indent="-342900">
              <a:spcBef>
                <a:spcPct val="20000"/>
              </a:spcBef>
              <a:buClr>
                <a:srgbClr val="E98B01"/>
              </a:buClr>
              <a:defRPr/>
            </a:pPr>
            <a:endParaRPr lang="en-US" altLang="en-US" sz="2000" kern="0" dirty="0" smtClean="0">
              <a:latin typeface="SansSerif" pitchFamily="2" charset="2"/>
            </a:endParaRPr>
          </a:p>
          <a:p>
            <a:pPr marL="342900" indent="-342900">
              <a:spcBef>
                <a:spcPct val="20000"/>
              </a:spcBef>
              <a:buClr>
                <a:srgbClr val="E98B01"/>
              </a:buClr>
              <a:defRPr/>
            </a:pPr>
            <a:endParaRPr lang="en-US" altLang="en-US" sz="2000" kern="0" dirty="0" smtClean="0">
              <a:latin typeface="SansSerif" pitchFamily="2" charset="2"/>
            </a:endParaRPr>
          </a:p>
          <a:p>
            <a:pPr marL="342900" marR="0" lvl="0" indent="-342900" algn="l" defTabSz="914400" rtl="0" eaLnBrk="1" fontAlgn="base" latinLnBrk="0" hangingPunct="1">
              <a:lnSpc>
                <a:spcPct val="100000"/>
              </a:lnSpc>
              <a:spcBef>
                <a:spcPct val="20000"/>
              </a:spcBef>
              <a:spcAft>
                <a:spcPct val="0"/>
              </a:spcAft>
              <a:buClr>
                <a:srgbClr val="E98B01"/>
              </a:buClr>
              <a:buSzTx/>
              <a:buFont typeface="Times" pitchFamily="18" charset="0"/>
              <a:buChar char="•"/>
              <a:tabLst/>
              <a:defRPr/>
            </a:pPr>
            <a:endParaRPr kumimoji="0" lang="en-US" altLang="en-US" sz="2000" b="0" i="0" u="none" strike="noStrike" kern="0" cap="none" spc="0" normalizeH="0" baseline="0" noProof="0" dirty="0" smtClean="0">
              <a:ln>
                <a:noFill/>
              </a:ln>
              <a:solidFill>
                <a:schemeClr val="tx1"/>
              </a:solidFill>
              <a:effectLst/>
              <a:uLnTx/>
              <a:uFillTx/>
              <a:latin typeface="SansSerif" pitchFamily="2" charset="2"/>
              <a:ea typeface="+mn-ea"/>
              <a:cs typeface="+mn-cs"/>
            </a:endParaRPr>
          </a:p>
        </p:txBody>
      </p:sp>
      <p:sp>
        <p:nvSpPr>
          <p:cNvPr id="13" name="Rectangle 12"/>
          <p:cNvSpPr/>
          <p:nvPr/>
        </p:nvSpPr>
        <p:spPr>
          <a:xfrm>
            <a:off x="395536" y="4964975"/>
            <a:ext cx="5040560" cy="707886"/>
          </a:xfrm>
          <a:prstGeom prst="rect">
            <a:avLst/>
          </a:prstGeom>
        </p:spPr>
        <p:txBody>
          <a:bodyPr wrap="square">
            <a:spAutoFit/>
          </a:bodyPr>
          <a:lstStyle/>
          <a:p>
            <a:pPr marL="342900" indent="-342900">
              <a:spcBef>
                <a:spcPct val="20000"/>
              </a:spcBef>
              <a:buClr>
                <a:srgbClr val="E98B01"/>
              </a:buClr>
              <a:buFont typeface="Times" pitchFamily="18" charset="0"/>
              <a:buChar char="•"/>
              <a:defRPr/>
            </a:pPr>
            <a:r>
              <a:rPr lang="en-US" altLang="en-US" sz="2000" kern="0" dirty="0" err="1" smtClean="0">
                <a:latin typeface="SansSerif" pitchFamily="2" charset="2"/>
              </a:rPr>
              <a:t>Zank</a:t>
            </a:r>
            <a:r>
              <a:rPr lang="en-US" altLang="en-US" sz="2000" kern="0" dirty="0" smtClean="0">
                <a:latin typeface="SansSerif" pitchFamily="2" charset="2"/>
              </a:rPr>
              <a:t> </a:t>
            </a:r>
            <a:r>
              <a:rPr lang="en-US" altLang="en-US" sz="2000" i="1" kern="0" dirty="0" smtClean="0">
                <a:latin typeface="SansSerif" pitchFamily="2" charset="2"/>
              </a:rPr>
              <a:t>et al</a:t>
            </a:r>
            <a:r>
              <a:rPr lang="en-US" altLang="en-US" sz="2000" kern="0" dirty="0" smtClean="0">
                <a:latin typeface="SansSerif" pitchFamily="2" charset="2"/>
              </a:rPr>
              <a:t>., 2002 – Destabilization of 1D Burgers</a:t>
            </a:r>
            <a:r>
              <a:rPr lang="en-US" altLang="en-US" sz="2000" kern="0" dirty="0" smtClean="0">
                <a:latin typeface="+mn-lt"/>
              </a:rPr>
              <a:t>’</a:t>
            </a:r>
            <a:r>
              <a:rPr lang="en-US" altLang="en-US" sz="2000" kern="0" dirty="0" smtClean="0">
                <a:latin typeface="SansSerif" pitchFamily="2" charset="2"/>
              </a:rPr>
              <a:t> shock (&gt; 5% turbulence) </a:t>
            </a: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Objectives of current work</a:t>
            </a:r>
          </a:p>
        </p:txBody>
      </p:sp>
      <p:sp>
        <p:nvSpPr>
          <p:cNvPr id="4100" name="Rectangle 3"/>
          <p:cNvSpPr>
            <a:spLocks noGrp="1" noChangeArrowheads="1"/>
          </p:cNvSpPr>
          <p:nvPr>
            <p:ph type="body" idx="1"/>
          </p:nvPr>
        </p:nvSpPr>
        <p:spPr>
          <a:xfrm>
            <a:off x="395536" y="1268760"/>
            <a:ext cx="7776864" cy="4320480"/>
          </a:xfrm>
        </p:spPr>
        <p:txBody>
          <a:bodyPr/>
          <a:lstStyle/>
          <a:p>
            <a:pPr marL="457200" indent="-457200"/>
            <a:r>
              <a:rPr lang="en-US" altLang="en-US" sz="2000" dirty="0" smtClean="0">
                <a:latin typeface="SansSerif" pitchFamily="2" charset="2"/>
              </a:rPr>
              <a:t>Can one-dimensional (1D) Euler shock be broken using either single mode or broadband perturbations?</a:t>
            </a:r>
          </a:p>
          <a:p>
            <a:pPr marL="457200" indent="-457200">
              <a:buNone/>
            </a:pPr>
            <a:endParaRPr lang="en-US" altLang="en-US" sz="2000" dirty="0" smtClean="0">
              <a:solidFill>
                <a:schemeClr val="tx1"/>
              </a:solidFill>
              <a:latin typeface="SansSerif" pitchFamily="2" charset="2"/>
            </a:endParaRPr>
          </a:p>
          <a:p>
            <a:pPr marL="857250" lvl="1" indent="-457200"/>
            <a:r>
              <a:rPr lang="en-US" altLang="en-US" sz="2000" dirty="0" smtClean="0">
                <a:solidFill>
                  <a:schemeClr val="tx1"/>
                </a:solidFill>
                <a:latin typeface="SansSerif" pitchFamily="2" charset="2"/>
              </a:rPr>
              <a:t>Effects of turbulence on shock</a:t>
            </a:r>
          </a:p>
          <a:p>
            <a:pPr marL="857250" lvl="1" indent="-457200">
              <a:buNone/>
            </a:pPr>
            <a:endParaRPr lang="en-US" altLang="en-US" sz="2000" dirty="0" smtClean="0">
              <a:solidFill>
                <a:schemeClr val="tx1"/>
              </a:solidFill>
              <a:latin typeface="SansSerif" pitchFamily="2" charset="2"/>
            </a:endParaRPr>
          </a:p>
          <a:p>
            <a:pPr marL="457200" indent="-457200"/>
            <a:r>
              <a:rPr lang="en-US" altLang="en-US" sz="2000" dirty="0" smtClean="0">
                <a:latin typeface="SansSerif" pitchFamily="2" charset="2"/>
              </a:rPr>
              <a:t>Can 3D shock turbulence interaction be replicated in 1D environment?</a:t>
            </a:r>
          </a:p>
          <a:p>
            <a:pPr marL="457200" indent="-457200">
              <a:buNone/>
            </a:pPr>
            <a:endParaRPr lang="en-US" altLang="en-US" sz="2000" dirty="0" smtClean="0">
              <a:latin typeface="SansSerif" pitchFamily="2" charset="2"/>
            </a:endParaRPr>
          </a:p>
          <a:p>
            <a:pPr marL="857250" lvl="1" indent="-457200"/>
            <a:r>
              <a:rPr lang="en-US" altLang="en-US" sz="2000" dirty="0" smtClean="0">
                <a:solidFill>
                  <a:schemeClr val="tx1"/>
                </a:solidFill>
                <a:latin typeface="SansSerif" pitchFamily="2" charset="2"/>
              </a:rPr>
              <a:t>Comparison of shock statistics – correlations</a:t>
            </a:r>
          </a:p>
          <a:p>
            <a:pPr marL="857250" lvl="1" indent="-457200"/>
            <a:endParaRPr lang="en-US" altLang="en-US" sz="2000" dirty="0" smtClean="0">
              <a:solidFill>
                <a:schemeClr val="tx1"/>
              </a:solidFill>
              <a:latin typeface="SansSerif" pitchFamily="2" charset="2"/>
            </a:endParaRPr>
          </a:p>
          <a:p>
            <a:pPr marL="857250" lvl="1" indent="-457200"/>
            <a:r>
              <a:rPr lang="en-US" altLang="en-US" sz="2000" dirty="0" smtClean="0">
                <a:solidFill>
                  <a:schemeClr val="tx1"/>
                </a:solidFill>
                <a:latin typeface="SansSerif" pitchFamily="2" charset="2"/>
              </a:rPr>
              <a:t>Qualitative understanding – multi–dimensional phenomena?</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6</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539552" y="78904"/>
            <a:ext cx="7772400" cy="685800"/>
          </a:xfrm>
        </p:spPr>
        <p:txBody>
          <a:bodyPr/>
          <a:lstStyle/>
          <a:p>
            <a:pPr algn="ctr"/>
            <a:r>
              <a:rPr lang="en-US" altLang="en-US" dirty="0" smtClean="0">
                <a:latin typeface="SansSerif" pitchFamily="2" charset="2"/>
              </a:rPr>
              <a:t>Linear Interaction Analysis (</a:t>
            </a:r>
            <a:r>
              <a:rPr lang="en-US" altLang="en-US" dirty="0" err="1" smtClean="0">
                <a:latin typeface="SansSerif" pitchFamily="2" charset="2"/>
              </a:rPr>
              <a:t>Ribner</a:t>
            </a:r>
            <a:r>
              <a:rPr lang="en-US" altLang="en-US" dirty="0" smtClean="0">
                <a:latin typeface="SansSerif" pitchFamily="2" charset="2"/>
              </a:rPr>
              <a:t> 53, 54)</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7</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9" name="Rectangle 3"/>
          <p:cNvSpPr txBox="1">
            <a:spLocks noChangeArrowheads="1"/>
          </p:cNvSpPr>
          <p:nvPr/>
        </p:nvSpPr>
        <p:spPr bwMode="auto">
          <a:xfrm>
            <a:off x="107504" y="5085184"/>
            <a:ext cx="8928992"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E98B01"/>
              </a:buClr>
              <a:buSzTx/>
              <a:buFont typeface="Times" pitchFamily="18" charset="0"/>
              <a:buChar char="•"/>
              <a:tabLst/>
              <a:defRPr/>
            </a:pPr>
            <a:r>
              <a:rPr lang="en-US" altLang="en-US" sz="2000" kern="0" noProof="0" dirty="0" smtClean="0">
                <a:latin typeface="SansSerif" pitchFamily="2" charset="2"/>
                <a:ea typeface="+mn-ea"/>
                <a:cs typeface="+mn-cs"/>
              </a:rPr>
              <a:t>Turbulence decomposed into three modes (Kovasznay, 1953)</a:t>
            </a:r>
          </a:p>
          <a:p>
            <a:pPr marL="342900" marR="0" lvl="0" indent="-342900" algn="l" defTabSz="914400" rtl="0" eaLnBrk="1" fontAlgn="base" latinLnBrk="0" hangingPunct="1">
              <a:lnSpc>
                <a:spcPct val="100000"/>
              </a:lnSpc>
              <a:spcBef>
                <a:spcPct val="20000"/>
              </a:spcBef>
              <a:spcAft>
                <a:spcPct val="0"/>
              </a:spcAft>
              <a:buClr>
                <a:srgbClr val="E98B01"/>
              </a:buClr>
              <a:buSzTx/>
              <a:tabLst/>
              <a:defRPr/>
            </a:pPr>
            <a:endParaRPr lang="en-US" altLang="en-US" sz="2000" kern="0" noProof="0" dirty="0" smtClean="0">
              <a:latin typeface="SansSerif" pitchFamily="2" charset="2"/>
              <a:ea typeface="+mn-ea"/>
              <a:cs typeface="+mn-cs"/>
            </a:endParaRPr>
          </a:p>
          <a:p>
            <a:pPr marL="342900" indent="-342900">
              <a:spcBef>
                <a:spcPct val="20000"/>
              </a:spcBef>
              <a:buClr>
                <a:srgbClr val="E98B01"/>
              </a:buClr>
              <a:buSzPct val="100000"/>
              <a:buFont typeface="Arial" pitchFamily="34" charset="0"/>
              <a:buChar char="•"/>
            </a:pPr>
            <a:r>
              <a:rPr lang="en-US" altLang="en-US" sz="2000" kern="0" dirty="0" smtClean="0">
                <a:latin typeface="SansSerif" pitchFamily="2" charset="2"/>
              </a:rPr>
              <a:t>Linear superposition of modes (in the linear limit) as solution</a:t>
            </a:r>
          </a:p>
        </p:txBody>
      </p:sp>
      <p:pic>
        <p:nvPicPr>
          <p:cNvPr id="11" name="Picture 10" descr="wave_des_1.jpeg"/>
          <p:cNvPicPr>
            <a:picLocks noChangeAspect="1"/>
          </p:cNvPicPr>
          <p:nvPr/>
        </p:nvPicPr>
        <p:blipFill>
          <a:blip r:embed="rId3" cstate="print"/>
          <a:srcRect r="2703"/>
          <a:stretch>
            <a:fillRect/>
          </a:stretch>
        </p:blipFill>
        <p:spPr>
          <a:xfrm>
            <a:off x="323528" y="1099919"/>
            <a:ext cx="8496944" cy="3769241"/>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3"/>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latin typeface="Calibri" pitchFamily="34" charset="0"/>
            </a:endParaRPr>
          </a:p>
        </p:txBody>
      </p:sp>
      <p:sp>
        <p:nvSpPr>
          <p:cNvPr id="4099" name="Rectangle 2"/>
          <p:cNvSpPr>
            <a:spLocks noGrp="1" noChangeArrowheads="1"/>
          </p:cNvSpPr>
          <p:nvPr>
            <p:ph type="title"/>
          </p:nvPr>
        </p:nvSpPr>
        <p:spPr>
          <a:xfrm>
            <a:off x="539552" y="78904"/>
            <a:ext cx="7772400" cy="685800"/>
          </a:xfrm>
        </p:spPr>
        <p:txBody>
          <a:bodyPr/>
          <a:lstStyle/>
          <a:p>
            <a:pPr algn="ctr" eaLnBrk="1" hangingPunct="1"/>
            <a:r>
              <a:rPr lang="en-US" altLang="en-US" dirty="0" smtClean="0">
                <a:latin typeface="SansSerif" pitchFamily="2" charset="2"/>
              </a:rPr>
              <a:t>Numerical method</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8</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10" name="Rectangle 3"/>
          <p:cNvSpPr txBox="1">
            <a:spLocks noChangeArrowheads="1"/>
          </p:cNvSpPr>
          <p:nvPr/>
        </p:nvSpPr>
        <p:spPr bwMode="auto">
          <a:xfrm>
            <a:off x="251520" y="4869160"/>
            <a:ext cx="8064896"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Euler equations of mass, momentum and energy (1D only)</a:t>
            </a:r>
          </a:p>
          <a:p>
            <a:pPr marL="342900" lvl="0" indent="-342900">
              <a:spcBef>
                <a:spcPct val="20000"/>
              </a:spcBef>
              <a:buClr>
                <a:srgbClr val="E98B01"/>
              </a:buClr>
              <a:buFont typeface="Times" pitchFamily="18" charset="0"/>
              <a:buChar char="•"/>
              <a:defRPr/>
            </a:pPr>
            <a:endParaRPr lang="en-US" altLang="en-US" sz="2000" kern="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Sinusoidal fluctuations superposed at inflow</a:t>
            </a:r>
          </a:p>
        </p:txBody>
      </p:sp>
      <p:pic>
        <p:nvPicPr>
          <p:cNvPr id="13" name="Picture 12" descr="Domain.jpeg"/>
          <p:cNvPicPr>
            <a:picLocks noChangeAspect="1"/>
          </p:cNvPicPr>
          <p:nvPr/>
        </p:nvPicPr>
        <p:blipFill>
          <a:blip r:embed="rId3" cstate="print"/>
          <a:srcRect l="3540" t="9450" r="3540" b="13376"/>
          <a:stretch>
            <a:fillRect/>
          </a:stretch>
        </p:blipFill>
        <p:spPr>
          <a:xfrm>
            <a:off x="251520" y="1124744"/>
            <a:ext cx="8424936" cy="3528392"/>
          </a:xfrm>
          <a:prstGeom prst="rect">
            <a:avLst/>
          </a:prstGeom>
        </p:spPr>
      </p:pic>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0" y="-2"/>
            <a:ext cx="9144000" cy="81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txBody>
          <a:bodyPr wrap="square" rtlCol="0">
            <a:spAutoFit/>
          </a:bodyPr>
          <a:lstStyle/>
          <a:p>
            <a:endParaRPr lang="en-IN" dirty="0"/>
          </a:p>
        </p:txBody>
      </p:sp>
      <p:sp>
        <p:nvSpPr>
          <p:cNvPr id="4099" name="Rectangle 2"/>
          <p:cNvSpPr>
            <a:spLocks noGrp="1" noChangeArrowheads="1"/>
          </p:cNvSpPr>
          <p:nvPr>
            <p:ph type="title"/>
          </p:nvPr>
        </p:nvSpPr>
        <p:spPr>
          <a:xfrm>
            <a:off x="0" y="78904"/>
            <a:ext cx="9144000" cy="685800"/>
          </a:xfrm>
        </p:spPr>
        <p:txBody>
          <a:bodyPr/>
          <a:lstStyle/>
          <a:p>
            <a:pPr algn="ctr" eaLnBrk="1" hangingPunct="1"/>
            <a:r>
              <a:rPr lang="en-US" altLang="en-US" dirty="0" smtClean="0">
                <a:latin typeface="SansSerif" pitchFamily="2" charset="2"/>
              </a:rPr>
              <a:t>Outflow conditions: minimize shock drift and spurious noise</a:t>
            </a:r>
          </a:p>
        </p:txBody>
      </p:sp>
      <p:sp>
        <p:nvSpPr>
          <p:cNvPr id="7" name="Slide Number Placeholder 6"/>
          <p:cNvSpPr>
            <a:spLocks noGrp="1"/>
          </p:cNvSpPr>
          <p:nvPr>
            <p:ph type="sldNum" sz="quarter" idx="12"/>
          </p:nvPr>
        </p:nvSpPr>
        <p:spPr/>
        <p:txBody>
          <a:bodyPr/>
          <a:lstStyle/>
          <a:p>
            <a:pPr>
              <a:defRPr/>
            </a:pPr>
            <a:fld id="{DF317779-8E6C-47D5-BE9C-F5E8CE6A8331}" type="slidenum">
              <a:rPr lang="en-US" smtClean="0"/>
              <a:pPr>
                <a:defRPr/>
              </a:pPr>
              <a:t>9</a:t>
            </a:fld>
            <a:endParaRPr lang="en-US" dirty="0"/>
          </a:p>
        </p:txBody>
      </p:sp>
      <p:sp>
        <p:nvSpPr>
          <p:cNvPr id="8" name="Footer Placeholder 7"/>
          <p:cNvSpPr>
            <a:spLocks noGrp="1"/>
          </p:cNvSpPr>
          <p:nvPr>
            <p:ph type="ftr" sz="quarter" idx="11"/>
          </p:nvPr>
        </p:nvSpPr>
        <p:spPr/>
        <p:txBody>
          <a:bodyPr/>
          <a:lstStyle/>
          <a:p>
            <a:pPr>
              <a:defRPr/>
            </a:pPr>
            <a:r>
              <a:rPr lang="en-IN" dirty="0" smtClean="0"/>
              <a:t>Indian Institute of Technology Bombay</a:t>
            </a:r>
            <a:endParaRPr lang="en-US" dirty="0"/>
          </a:p>
        </p:txBody>
      </p:sp>
      <p:sp>
        <p:nvSpPr>
          <p:cNvPr id="9" name="Rectangle 3"/>
          <p:cNvSpPr txBox="1">
            <a:spLocks noChangeArrowheads="1"/>
          </p:cNvSpPr>
          <p:nvPr/>
        </p:nvSpPr>
        <p:spPr bwMode="auto">
          <a:xfrm>
            <a:off x="251520" y="2060848"/>
            <a:ext cx="2808312" cy="27363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Sponge region – minimize spurious reflections</a:t>
            </a:r>
          </a:p>
          <a:p>
            <a:pPr marL="342900" lvl="0" indent="-342900">
              <a:spcBef>
                <a:spcPct val="20000"/>
              </a:spcBef>
              <a:buClr>
                <a:srgbClr val="E98B01"/>
              </a:buClr>
              <a:defRPr/>
            </a:pPr>
            <a:endParaRPr lang="en-US" altLang="en-US" sz="2000" kern="0" dirty="0" smtClean="0">
              <a:latin typeface="SansSerif" pitchFamily="2" charset="2"/>
            </a:endParaRPr>
          </a:p>
          <a:p>
            <a:pPr marL="342900" lvl="0" indent="-342900">
              <a:spcBef>
                <a:spcPct val="20000"/>
              </a:spcBef>
              <a:buClr>
                <a:srgbClr val="E98B01"/>
              </a:buClr>
              <a:buFont typeface="Times" pitchFamily="18" charset="0"/>
              <a:buChar char="•"/>
              <a:defRPr/>
            </a:pPr>
            <a:r>
              <a:rPr lang="en-US" altLang="en-US" sz="2000" kern="0" dirty="0" smtClean="0">
                <a:latin typeface="SansSerif" pitchFamily="2" charset="2"/>
              </a:rPr>
              <a:t>Shock drift velocity &lt; 1% upstream mean velocity</a:t>
            </a:r>
          </a:p>
          <a:p>
            <a:pPr marL="342900" lvl="0" indent="-342900">
              <a:spcBef>
                <a:spcPct val="20000"/>
              </a:spcBef>
              <a:buClr>
                <a:srgbClr val="E98B01"/>
              </a:buClr>
              <a:buFont typeface="Times" pitchFamily="18" charset="0"/>
              <a:buChar char="•"/>
              <a:defRPr/>
            </a:pPr>
            <a:endParaRPr lang="en-US" altLang="en-US" sz="2000" kern="0" dirty="0" smtClean="0">
              <a:latin typeface="SansSerif" pitchFamily="2" charset="2"/>
            </a:endParaRPr>
          </a:p>
        </p:txBody>
      </p:sp>
      <p:pic>
        <p:nvPicPr>
          <p:cNvPr id="11" name="Picture 10" descr="ShockLocation.eps"/>
          <p:cNvPicPr>
            <a:picLocks noChangeAspect="1"/>
          </p:cNvPicPr>
          <p:nvPr/>
        </p:nvPicPr>
        <p:blipFill>
          <a:blip r:embed="rId3" cstate="print"/>
          <a:srcRect t="8914" r="9358"/>
          <a:stretch>
            <a:fillRect/>
          </a:stretch>
        </p:blipFill>
        <p:spPr>
          <a:xfrm>
            <a:off x="3275856" y="908720"/>
            <a:ext cx="5734471" cy="4013491"/>
          </a:xfrm>
          <a:prstGeom prst="rect">
            <a:avLst/>
          </a:prstGeom>
        </p:spPr>
      </p:pic>
      <p:sp>
        <p:nvSpPr>
          <p:cNvPr id="13" name="TextBox 12"/>
          <p:cNvSpPr txBox="1"/>
          <p:nvPr/>
        </p:nvSpPr>
        <p:spPr>
          <a:xfrm>
            <a:off x="3995936" y="5013176"/>
            <a:ext cx="5112568" cy="1015663"/>
          </a:xfrm>
          <a:prstGeom prst="rect">
            <a:avLst/>
          </a:prstGeom>
          <a:noFill/>
        </p:spPr>
        <p:txBody>
          <a:bodyPr wrap="square" rtlCol="0">
            <a:spAutoFit/>
          </a:bodyPr>
          <a:lstStyle/>
          <a:p>
            <a:r>
              <a:rPr lang="en-US" sz="2000" dirty="0" smtClean="0">
                <a:latin typeface="SansSerif" pitchFamily="2" charset="2"/>
              </a:rPr>
              <a:t>Variation of shock position for a high amplitude single mode entropy wave interacting with a shock wave</a:t>
            </a:r>
            <a:endParaRPr lang="en-IN" sz="2000" dirty="0" smtClean="0">
              <a:latin typeface="SansSerif" pitchFamily="2" charset="2"/>
            </a:endParaRPr>
          </a:p>
        </p:txBody>
      </p:sp>
    </p:spTree>
    <p:extLst>
      <p:ext uri="{BB962C8B-B14F-4D97-AF65-F5344CB8AC3E}">
        <p14:creationId xmlns:p14="http://schemas.microsoft.com/office/powerpoint/2010/main" xmlns="" val="1094712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AIAA_Presentatio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802E439F615A468D31C318A39B3BDE" ma:contentTypeVersion="0" ma:contentTypeDescription="Create a new document." ma:contentTypeScope="" ma:versionID="2b418e935cbee2d5c55e6acc1c0520bb">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414BE1A-A2C4-4862-8AD0-8BDC37D6A979}">
  <ds:schemaRefs>
    <ds:schemaRef ds:uri="http://schemas.microsoft.com/office/2006/metadata/properties"/>
  </ds:schemaRefs>
</ds:datastoreItem>
</file>

<file path=customXml/itemProps2.xml><?xml version="1.0" encoding="utf-8"?>
<ds:datastoreItem xmlns:ds="http://schemas.openxmlformats.org/officeDocument/2006/customXml" ds:itemID="{53F3348E-F4F4-4BE8-8083-AA7D450E2FAD}">
  <ds:schemaRefs>
    <ds:schemaRef ds:uri="http://schemas.microsoft.com/sharepoint/v3/contenttype/forms"/>
  </ds:schemaRefs>
</ds:datastoreItem>
</file>

<file path=customXml/itemProps3.xml><?xml version="1.0" encoding="utf-8"?>
<ds:datastoreItem xmlns:ds="http://schemas.openxmlformats.org/officeDocument/2006/customXml" ds:itemID="{47D297B8-AC1F-4419-8A3D-C8B0903D5E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AIAA_Presentation_Template</Template>
  <TotalTime>9973</TotalTime>
  <Words>2179</Words>
  <Application>Microsoft Office PowerPoint</Application>
  <PresentationFormat>On-screen Show (4:3)</PresentationFormat>
  <Paragraphs>419</Paragraphs>
  <Slides>24</Slides>
  <Notes>22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AIAA_Presentation_Template</vt:lpstr>
      <vt:lpstr>Study of unsteady shock motion in shock/turbulence interaction</vt:lpstr>
      <vt:lpstr>Motivation</vt:lpstr>
      <vt:lpstr>SBLI – Physics</vt:lpstr>
      <vt:lpstr>Model problem</vt:lpstr>
      <vt:lpstr>Shock holes</vt:lpstr>
      <vt:lpstr>Objectives of current work</vt:lpstr>
      <vt:lpstr>Linear Interaction Analysis (Ribner 53, 54)</vt:lpstr>
      <vt:lpstr>Numerical method</vt:lpstr>
      <vt:lpstr>Outflow conditions: minimize shock drift and spurious noise</vt:lpstr>
      <vt:lpstr>Error analysis – Grid convergence</vt:lpstr>
      <vt:lpstr>Error analysis – Sponge convergence</vt:lpstr>
      <vt:lpstr>Error analysis – Sponge convergence</vt:lpstr>
      <vt:lpstr>Results</vt:lpstr>
      <vt:lpstr>Breaking the shock</vt:lpstr>
      <vt:lpstr>Can a single mode entropy wave break the shock?</vt:lpstr>
      <vt:lpstr>Can a single mode acoustic wave break the shock?</vt:lpstr>
      <vt:lpstr>Can acoustic broadband waves break the shock?</vt:lpstr>
      <vt:lpstr>Slide 18</vt:lpstr>
      <vt:lpstr>Slide 19</vt:lpstr>
      <vt:lpstr>Correlations of shock speed (u′s) with shock position (x′s)</vt:lpstr>
      <vt:lpstr>Correlations of shock speed (u′s) with upstream velocity fluctuations (u′u)</vt:lpstr>
      <vt:lpstr>Correlations of shock speed (u′s) with shock strength (θ′)</vt:lpstr>
      <vt:lpstr>Summary</vt:lpstr>
      <vt:lpstr>Thank you  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unsteady shock motion in shock turbulence interaction</dc:title>
  <dc:subject>Fluid dynamics</dc:subject>
  <dc:creator>Yogesh Prasaad</dc:creator>
  <cp:keywords>shock waves, turbulence, shock holes, correlations, shock speed, unsteady shock motion</cp:keywords>
  <dc:description>AIAA Aviation Conference  2014
7th Theoretical Fluid Mechanics Conference</dc:description>
  <cp:lastModifiedBy>Yogesh</cp:lastModifiedBy>
  <cp:revision>392</cp:revision>
  <cp:lastPrinted>2013-07-30T01:46:25Z</cp:lastPrinted>
  <dcterms:created xsi:type="dcterms:W3CDTF">2014-05-31T06:36:33Z</dcterms:created>
  <dcterms:modified xsi:type="dcterms:W3CDTF">2014-06-19T12:20:37Z</dcterms:modified>
  <cp:category>Computational</cp:category>
  <cp:contentStatus>Incomplete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0x01010030802E439F615A468D31C318A39B3BDE</vt:lpwstr>
  </property>
</Properties>
</file>